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307" r:id="rId5"/>
    <p:sldId id="308" r:id="rId6"/>
    <p:sldId id="309" r:id="rId7"/>
    <p:sldId id="306" r:id="rId8"/>
    <p:sldId id="311" r:id="rId9"/>
    <p:sldId id="349" r:id="rId10"/>
    <p:sldId id="350" r:id="rId11"/>
  </p:sldIdLst>
  <p:sldSz cx="9144000" cy="6858000" type="screen4x3"/>
  <p:notesSz cx="6797675" cy="9926638"/>
  <p:defaultTextStyle>
    <a:defPPr>
      <a:defRPr lang="es-ES_tradnl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CEC7856-23C4-4B9D-AFC8-9A77B71B3E61}" type="datetimeFigureOut">
              <a:rPr lang="es-ES"/>
              <a:pPr>
                <a:defRPr/>
              </a:pPr>
              <a:t>16/11/2017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53B496-D3BA-49E6-8A7F-BD5A77F3F8B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2734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847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FFC58EC-BE1E-4BDC-A4C1-6A7DA30D6483}" type="datetimeFigureOut">
              <a:rPr lang="es-ES"/>
              <a:pPr>
                <a:defRPr/>
              </a:pPr>
              <a:t>16/11/2017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pPr lvl="0"/>
            <a:endParaRPr lang="es-ES" noProof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847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8475"/>
          </a:xfrm>
          <a:prstGeom prst="rect">
            <a:avLst/>
          </a:prstGeom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1887B54-E926-4AF7-AF42-6F9D1C2FB96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8465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D3C00-CF05-4C72-B54E-750039837603}" type="datetime1">
              <a:rPr lang="es-ES_tradnl" altLang="es-ES"/>
              <a:pPr>
                <a:defRPr/>
              </a:pPr>
              <a:t>16/11/2017</a:t>
            </a:fld>
            <a:endParaRPr lang="es-ES_tradnl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2993-5E54-49DF-BBF1-2B158186138F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AB7AF-6E5B-4EDB-BA3F-95AE6EE08383}" type="datetime1">
              <a:rPr lang="es-ES_tradnl" altLang="es-ES"/>
              <a:pPr>
                <a:defRPr/>
              </a:pPr>
              <a:t>16/11/2017</a:t>
            </a:fld>
            <a:endParaRPr lang="es-ES_tradnl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88032-FCB2-4D1F-BCBC-4E89DFFDA784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4A146-5333-4096-AFC3-092D1AC8DAAC}" type="datetime1">
              <a:rPr lang="es-ES_tradnl" altLang="es-ES"/>
              <a:pPr>
                <a:defRPr/>
              </a:pPr>
              <a:t>16/11/2017</a:t>
            </a:fld>
            <a:endParaRPr lang="es-ES_tradnl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9E39C-4F32-444A-BB61-5DADFB600C6D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85C22-0171-4278-8495-2F989810BE20}" type="datetime1">
              <a:rPr lang="es-ES_tradnl" altLang="es-ES"/>
              <a:pPr>
                <a:defRPr/>
              </a:pPr>
              <a:t>16/11/2017</a:t>
            </a:fld>
            <a:endParaRPr lang="es-ES_tradnl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B3706-874A-4B0D-A7BA-54EB66020497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ABB3A-DCA7-4D00-8121-DB02B07BDC2B}" type="datetime1">
              <a:rPr lang="es-ES_tradnl" altLang="es-ES"/>
              <a:pPr>
                <a:defRPr/>
              </a:pPr>
              <a:t>16/11/2017</a:t>
            </a:fld>
            <a:endParaRPr lang="es-ES_tradnl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208D5-BB2A-40D7-B11A-625789B6128C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CE9B8-5C66-4BE9-89AE-61D5DEB78833}" type="datetime1">
              <a:rPr lang="es-ES_tradnl" altLang="es-ES"/>
              <a:pPr>
                <a:defRPr/>
              </a:pPr>
              <a:t>16/11/2017</a:t>
            </a:fld>
            <a:endParaRPr lang="es-ES_tradnl" alt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DE0F0-56A3-4165-B776-14E6773DBB7F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E3F0E-9D69-4430-86FA-3267E44C53A5}" type="datetime1">
              <a:rPr lang="es-ES_tradnl" altLang="es-ES"/>
              <a:pPr>
                <a:defRPr/>
              </a:pPr>
              <a:t>16/11/2017</a:t>
            </a:fld>
            <a:endParaRPr lang="es-ES_tradnl" alt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38220-4B47-4742-9AAB-70382009F998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AEC15-FF93-4C74-BA6B-0594DD6C2D86}" type="datetime1">
              <a:rPr lang="es-ES_tradnl" altLang="es-ES"/>
              <a:pPr>
                <a:defRPr/>
              </a:pPr>
              <a:t>16/11/2017</a:t>
            </a:fld>
            <a:endParaRPr lang="es-ES_tradnl" alt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554A4-F57D-4D96-BD5D-25EAE32C8244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94AF3-B854-4568-B113-1020E222E2D8}" type="datetime1">
              <a:rPr lang="es-ES_tradnl" altLang="es-ES"/>
              <a:pPr>
                <a:defRPr/>
              </a:pPr>
              <a:t>16/11/2017</a:t>
            </a:fld>
            <a:endParaRPr lang="es-ES_tradnl" alt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0CE44-078F-4BBF-ACB0-43F13E981612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7E556-4ECF-402E-9CB6-68D9D5FAA96C}" type="datetime1">
              <a:rPr lang="es-ES_tradnl" altLang="es-ES"/>
              <a:pPr>
                <a:defRPr/>
              </a:pPr>
              <a:t>16/11/2017</a:t>
            </a:fld>
            <a:endParaRPr lang="es-ES_tradnl" alt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3DEB9-1502-4133-AA3F-63D87C59E51B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E97C6-EAA7-4AEC-80D1-4E6DD6C0544A}" type="datetime1">
              <a:rPr lang="es-ES_tradnl" altLang="es-ES"/>
              <a:pPr>
                <a:defRPr/>
              </a:pPr>
              <a:t>16/11/2017</a:t>
            </a:fld>
            <a:endParaRPr lang="es-ES_tradnl" alt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3156E-FEC6-4495-A7FB-A863877C6EAA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smtClean="0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smtClean="0"/>
              <a:t>Haga clic para modificar el estilo de texto del patrón</a:t>
            </a:r>
          </a:p>
          <a:p>
            <a:pPr lvl="1"/>
            <a:r>
              <a:rPr lang="es-ES_tradnl" altLang="es-ES" smtClean="0"/>
              <a:t>Segundo nivel</a:t>
            </a:r>
          </a:p>
          <a:p>
            <a:pPr lvl="2"/>
            <a:r>
              <a:rPr lang="es-ES_tradnl" altLang="es-ES" smtClean="0"/>
              <a:t>Tercer nivel</a:t>
            </a:r>
          </a:p>
          <a:p>
            <a:pPr lvl="3"/>
            <a:r>
              <a:rPr lang="es-ES_tradnl" altLang="es-ES" smtClean="0"/>
              <a:t>Cuarto nivel</a:t>
            </a:r>
          </a:p>
          <a:p>
            <a:pPr lvl="4"/>
            <a:r>
              <a:rPr lang="es-ES_tradnl" altLang="es-ES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C9BCCC5-B63F-442C-9E9A-F565B526D034}" type="datetime1">
              <a:rPr lang="es-ES_tradnl" altLang="es-ES"/>
              <a:pPr>
                <a:defRPr/>
              </a:pPr>
              <a:t>16/11/2017</a:t>
            </a:fld>
            <a:endParaRPr lang="es-ES_tradnl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F21D3AC-6520-483E-81F4-A75384DD8EDF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anose="020B0600070205080204" pitchFamily="34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anose="020B0600070205080204" pitchFamily="34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anose="020B0600070205080204" pitchFamily="34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anose="020B0600070205080204" pitchFamily="34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chs@um.e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2916238" y="76200"/>
            <a:ext cx="5770562" cy="1143000"/>
          </a:xfrm>
        </p:spPr>
        <p:txBody>
          <a:bodyPr/>
          <a:lstStyle/>
          <a:p>
            <a:pPr algn="l" eaLnBrk="1" hangingPunct="1"/>
            <a:endParaRPr lang="es-ES_tradnl" altLang="es-ES" sz="1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67" name="Marcador de conteni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pPr>
              <a:spcAft>
                <a:spcPts val="1200"/>
              </a:spcAft>
              <a:buNone/>
              <a:defRPr/>
            </a:pPr>
            <a:endParaRPr lang="es-ES_tradnl" altLang="es-ES" sz="2000" b="1" u="sng" dirty="0" smtClean="0"/>
          </a:p>
          <a:p>
            <a:pPr>
              <a:spcAft>
                <a:spcPts val="1200"/>
              </a:spcAft>
              <a:buNone/>
              <a:defRPr/>
            </a:pPr>
            <a:r>
              <a:rPr lang="es-ES_tradnl" altLang="es-ES" sz="2000" b="1" u="sng" dirty="0" smtClean="0"/>
              <a:t>LISOS:</a:t>
            </a:r>
          </a:p>
          <a:p>
            <a:r>
              <a:rPr lang="es-ES" sz="2000" dirty="0" smtClean="0"/>
              <a:t>Artículo 24. Infracciones leves; no comparecer</a:t>
            </a:r>
          </a:p>
          <a:p>
            <a:r>
              <a:rPr lang="es-ES" sz="2000" dirty="0" smtClean="0"/>
              <a:t>Artículo 25. Infracciones graves.</a:t>
            </a:r>
          </a:p>
          <a:p>
            <a:pPr>
              <a:buNone/>
            </a:pPr>
            <a:r>
              <a:rPr lang="es-ES" sz="2000" dirty="0" smtClean="0"/>
              <a:t>	Efectuar trabajos por cuenta propia o ajena</a:t>
            </a:r>
          </a:p>
          <a:p>
            <a:pPr>
              <a:buNone/>
            </a:pPr>
            <a:r>
              <a:rPr lang="es-ES" sz="2000" dirty="0" smtClean="0"/>
              <a:t>	No comparecer a los reconocimientos médicos o no presentar documentación </a:t>
            </a:r>
          </a:p>
          <a:p>
            <a:r>
              <a:rPr lang="es-ES" sz="2000" dirty="0" smtClean="0"/>
              <a:t>Artículo 26. Infracciones muy graves.</a:t>
            </a:r>
          </a:p>
          <a:p>
            <a:pPr>
              <a:buNone/>
            </a:pPr>
            <a:r>
              <a:rPr lang="es-ES" sz="2000" b="1" dirty="0" smtClean="0"/>
              <a:t>	</a:t>
            </a:r>
            <a:r>
              <a:rPr lang="es-ES" sz="2000" dirty="0" smtClean="0"/>
              <a:t>Actuar fraudulentamente; obtener prestaciones indebidas o superiores / prolongar indebidamente su disfrute</a:t>
            </a:r>
            <a:endParaRPr lang="es-ES_tradnl" altLang="es-ES" sz="2000" dirty="0" smtClean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s-ES" alt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uadroTexto 3"/>
          <p:cNvSpPr txBox="1">
            <a:spLocks noChangeArrowheads="1"/>
          </p:cNvSpPr>
          <p:nvPr/>
        </p:nvSpPr>
        <p:spPr bwMode="auto">
          <a:xfrm>
            <a:off x="425450" y="2708920"/>
            <a:ext cx="774695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_tradnl" altLang="es-ES" sz="2800" dirty="0" smtClean="0">
                <a:solidFill>
                  <a:schemeClr val="bg1">
                    <a:lumMod val="95000"/>
                  </a:schemeClr>
                </a:solidFill>
              </a:rPr>
              <a:t>OCTUBRE 2017</a:t>
            </a:r>
          </a:p>
          <a:p>
            <a:pPr eaLnBrk="1" hangingPunct="1"/>
            <a:r>
              <a:rPr lang="es-ES_tradnl" altLang="es-ES" sz="2800" dirty="0" smtClean="0">
                <a:solidFill>
                  <a:schemeClr val="bg1">
                    <a:lumMod val="95000"/>
                  </a:schemeClr>
                </a:solidFill>
              </a:rPr>
              <a:t>GEMA CHICANO SAURA</a:t>
            </a:r>
          </a:p>
          <a:p>
            <a:pPr eaLnBrk="1" hangingPunct="1"/>
            <a:r>
              <a:rPr lang="es-ES_tradnl" altLang="es-ES" sz="2800" dirty="0" smtClean="0">
                <a:solidFill>
                  <a:schemeClr val="bg1">
                    <a:lumMod val="95000"/>
                  </a:schemeClr>
                </a:solidFill>
                <a:hlinkClick r:id="rId3"/>
              </a:rPr>
              <a:t>gchs@um.es</a:t>
            </a:r>
            <a:endParaRPr lang="es-ES_tradnl" altLang="es-E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/>
            <a:r>
              <a:rPr lang="es-ES_tradnl" altLang="es-ES" sz="2800" dirty="0" smtClean="0">
                <a:solidFill>
                  <a:schemeClr val="bg1">
                    <a:lumMod val="95000"/>
                  </a:schemeClr>
                </a:solidFill>
              </a:rPr>
              <a:t>INSPECCIÓN DE SERVICIOS DE LA UNIVERSIDAD DE MURCIA</a:t>
            </a:r>
          </a:p>
          <a:p>
            <a:pPr eaLnBrk="1" hangingPunct="1"/>
            <a:endParaRPr lang="es-ES_tradnl" altLang="es-E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/>
            <a:endParaRPr lang="es-ES_tradnl" altLang="es-ES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23" name="Título 5"/>
          <p:cNvSpPr txBox="1">
            <a:spLocks/>
          </p:cNvSpPr>
          <p:nvPr/>
        </p:nvSpPr>
        <p:spPr bwMode="auto">
          <a:xfrm>
            <a:off x="307975" y="404813"/>
            <a:ext cx="7432377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s-ES_tradnl" altLang="es-ES" sz="4000" dirty="0" smtClean="0">
                <a:solidFill>
                  <a:schemeClr val="bg1"/>
                </a:solidFill>
              </a:rPr>
              <a:t>CONTROL DEL ABSENTISMO</a:t>
            </a:r>
            <a:endParaRPr lang="es-ES_tradnl" altLang="es-ES" sz="4000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5013176"/>
            <a:ext cx="82809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100" dirty="0" smtClean="0"/>
              <a:t>El presente trabajo</a:t>
            </a:r>
            <a:r>
              <a:rPr lang="es-ES" sz="1100" dirty="0" smtClean="0"/>
              <a:t> se enmarca en el Proyecto de investigación DER2016-76557-R, sobre “El futuro del sistema español de protección social, análisis de las reformas en curso y propuestas para garantizar su eficiencia y equidad (V): Salud, familia y bienestar”, financiado por el Ministerio de Economía y Competitividad, e incluido en la Convocatoria 2016 de Proyectos de I+D+I, correspondientes al Programa Estatal de investigación, desarrollo e innovación orientada a los Retos de la Sociedad</a:t>
            </a:r>
            <a:endParaRPr lang="es-E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Personal de las universidades públicas:</a:t>
            </a:r>
          </a:p>
          <a:p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Funcionarios de carrera</a:t>
            </a:r>
          </a:p>
          <a:p>
            <a:pPr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PDI: MUFACE (</a:t>
            </a:r>
            <a:r>
              <a:rPr lang="es-ES" altLang="es-ES" sz="2000" dirty="0" err="1" smtClean="0">
                <a:latin typeface="Arial" pitchFamily="34" charset="0"/>
                <a:cs typeface="Arial" pitchFamily="34" charset="0"/>
              </a:rPr>
              <a:t>RDLeg</a:t>
            </a: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 4/2000, de 23 de junio y RD 2/2010, de 8 de enero)</a:t>
            </a:r>
          </a:p>
          <a:p>
            <a:pPr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PAS: Régimen General de la Seguridad Social (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RDLeg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8/2015, de 30 de octubre, por el que se aprueba el texto refundido de la Ley General de la Seguridad Social.)</a:t>
            </a:r>
            <a:endParaRPr lang="es-ES" alt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Funcionarios Interinos</a:t>
            </a:r>
          </a:p>
          <a:p>
            <a:pPr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PDI:: Régimen General de la Seguridad Social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PAS: : Régimen General de la Seguridad Social</a:t>
            </a:r>
          </a:p>
          <a:p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Personal laboral</a:t>
            </a:r>
          </a:p>
          <a:p>
            <a:pPr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PDI: : Régimen General de la Seguridad Social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PAS: : Régimen General de la Seguridad Social</a:t>
            </a:r>
          </a:p>
          <a:p>
            <a:endParaRPr lang="es-ES" altLang="es-ES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2916238" y="76200"/>
            <a:ext cx="5770562" cy="1143000"/>
          </a:xfrm>
        </p:spPr>
        <p:txBody>
          <a:bodyPr/>
          <a:lstStyle/>
          <a:p>
            <a:pPr algn="l" eaLnBrk="1" hangingPunct="1"/>
            <a:endParaRPr lang="es-ES_tradnl" altLang="es-ES" sz="1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1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altLang="es-E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altLang="es-ES" sz="2000" b="1" dirty="0" smtClean="0">
                <a:latin typeface="Arial" pitchFamily="34" charset="0"/>
                <a:cs typeface="Arial" pitchFamily="34" charset="0"/>
              </a:rPr>
              <a:t>Control de la IT:</a:t>
            </a:r>
          </a:p>
          <a:p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 Homogeneización con el </a:t>
            </a:r>
            <a:r>
              <a:rPr lang="es-ES" altLang="es-ES" sz="2000" dirty="0" err="1" smtClean="0">
                <a:latin typeface="Arial" pitchFamily="34" charset="0"/>
                <a:cs typeface="Arial" pitchFamily="34" charset="0"/>
              </a:rPr>
              <a:t>Rég</a:t>
            </a: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ES" altLang="es-ES" sz="2000" dirty="0" err="1" smtClean="0">
                <a:latin typeface="Arial" pitchFamily="34" charset="0"/>
                <a:cs typeface="Arial" pitchFamily="34" charset="0"/>
              </a:rPr>
              <a:t>Gral</a:t>
            </a: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 (RD 2/2010)</a:t>
            </a:r>
          </a:p>
          <a:p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Requisitos:</a:t>
            </a:r>
          </a:p>
          <a:p>
            <a:pPr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Proceso patológico de enfermedad común o profesional</a:t>
            </a:r>
          </a:p>
          <a:p>
            <a:pPr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Recibir asistencia sanitaria</a:t>
            </a:r>
          </a:p>
          <a:p>
            <a:pPr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Licencia por enfermedad</a:t>
            </a:r>
          </a:p>
          <a:p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Parte médico de baja: 4º día- confirmación 15 días</a:t>
            </a:r>
          </a:p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La concesión de las licencias y el control; órganos administrativos de competencia en materias de gestión de personal- asesoramiento facultativo</a:t>
            </a:r>
            <a:endParaRPr lang="es-ES" altLang="es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altLang="es-ES" sz="2600" dirty="0" smtClean="0"/>
          </a:p>
          <a:p>
            <a:pPr lvl="1">
              <a:buFont typeface="Arial" charset="0"/>
              <a:buNone/>
            </a:pPr>
            <a:endParaRPr lang="es-ES_tradnl" altLang="es-E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2916238" y="76200"/>
            <a:ext cx="5770562" cy="1143000"/>
          </a:xfrm>
        </p:spPr>
        <p:txBody>
          <a:bodyPr/>
          <a:lstStyle/>
          <a:p>
            <a:pPr algn="l" eaLnBrk="1" hangingPunct="1"/>
            <a:endParaRPr lang="es-ES_tradnl" altLang="es-ES" sz="1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charset="0"/>
              <a:buChar char="•"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El órgano de personal, puede pedir asesoramiento:</a:t>
            </a:r>
          </a:p>
          <a:p>
            <a:pPr lvl="1"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- A sus unidades médicas. (supuestos de contradicción-MUFACE-10días)</a:t>
            </a:r>
          </a:p>
          <a:p>
            <a:pPr lvl="1"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- MUFACE por sus unidades de seguimiento.</a:t>
            </a:r>
          </a:p>
          <a:p>
            <a:pPr lvl="1">
              <a:buFont typeface="Arial" charset="0"/>
              <a:buChar char="•"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MUFACE: control y seguimiento; medios propios o concertados.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s-ES_tradnl" altLang="es-ES" sz="2000" dirty="0" smtClean="0">
                <a:latin typeface="Arial" pitchFamily="34" charset="0"/>
                <a:cs typeface="Arial" pitchFamily="34" charset="0"/>
              </a:rPr>
              <a:t>10º y 16º mes; informe médico adicional de ratificación; potestativo-vinculantes</a:t>
            </a:r>
          </a:p>
          <a:p>
            <a:pPr lvl="1">
              <a:buFont typeface="Arial" charset="0"/>
              <a:buChar char="•"/>
            </a:pPr>
            <a:r>
              <a:rPr lang="es-ES_tradnl" altLang="es-ES" sz="2000" dirty="0" smtClean="0">
                <a:latin typeface="Arial" pitchFamily="34" charset="0"/>
                <a:cs typeface="Arial" pitchFamily="34" charset="0"/>
              </a:rPr>
              <a:t>INSS, desde 2015, informes de control o reconocimiento médicos; supuestos.</a:t>
            </a:r>
          </a:p>
          <a:p>
            <a:pPr lvl="1">
              <a:buFont typeface="Arial" charset="0"/>
              <a:buChar char="•"/>
            </a:pPr>
            <a:r>
              <a:rPr lang="es-ES_tradnl" altLang="es-ES" sz="2000" dirty="0" smtClean="0">
                <a:latin typeface="Arial" pitchFamily="34" charset="0"/>
                <a:cs typeface="Arial" pitchFamily="34" charset="0"/>
              </a:rPr>
              <a:t>Extinción de la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916238" y="76200"/>
            <a:ext cx="5770562" cy="1143000"/>
          </a:xfrm>
        </p:spPr>
        <p:txBody>
          <a:bodyPr/>
          <a:lstStyle/>
          <a:p>
            <a:pPr algn="l" eaLnBrk="1" hangingPunct="1"/>
            <a:endParaRPr lang="es-ES_tradnl" altLang="es-ES" sz="1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439738" y="1600200"/>
            <a:ext cx="8229600" cy="4525963"/>
          </a:xfrm>
        </p:spPr>
        <p:txBody>
          <a:bodyPr/>
          <a:lstStyle/>
          <a:p>
            <a:endParaRPr lang="es-ES" alt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Denegación, anulación o suspensión de IT:</a:t>
            </a:r>
          </a:p>
          <a:p>
            <a:pPr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- Actuación fraudulenta.</a:t>
            </a:r>
          </a:p>
          <a:p>
            <a:pPr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- Cuando se realice cualquier actividad o trabajo</a:t>
            </a:r>
          </a:p>
          <a:p>
            <a:pPr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- Cuando abandone el tratamiento</a:t>
            </a:r>
          </a:p>
          <a:p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Comunicación; MUFACE y órgano de personal.</a:t>
            </a:r>
          </a:p>
          <a:p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Derecho a una prestación económica:</a:t>
            </a:r>
          </a:p>
          <a:p>
            <a:pPr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- Periodo de carencia: 6 meses- Cont. Comunes.</a:t>
            </a:r>
          </a:p>
          <a:p>
            <a:pPr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- No existe derecho por suspensión de empleo por motivos disciplinarios.</a:t>
            </a:r>
          </a:p>
          <a:p>
            <a:pPr>
              <a:buNone/>
            </a:pPr>
            <a:endParaRPr lang="es-ES_tradnl" altLang="es-E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2916238" y="76200"/>
            <a:ext cx="5770562" cy="1143000"/>
          </a:xfrm>
        </p:spPr>
        <p:txBody>
          <a:bodyPr/>
          <a:lstStyle/>
          <a:p>
            <a:pPr algn="l" eaLnBrk="1" hangingPunct="1"/>
            <a:endParaRPr lang="es-ES_tradnl" altLang="es-ES" sz="1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243" name="Marcador de conteni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endParaRPr lang="es-ES_tradnl" alt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altLang="es-ES" sz="2000" dirty="0" smtClean="0">
                <a:latin typeface="Arial" pitchFamily="34" charset="0"/>
                <a:cs typeface="Arial" pitchFamily="34" charset="0"/>
              </a:rPr>
              <a:t>Cuantías:</a:t>
            </a:r>
            <a:endParaRPr lang="es-ES" altLang="es-ES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1-3 día; 50% RB-RC, prestación de hijo a cargo</a:t>
            </a:r>
          </a:p>
          <a:p>
            <a:pPr lvl="1">
              <a:buFont typeface="Arial" charset="0"/>
              <a:buChar char="•"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4-20 día; 75% retribuciones</a:t>
            </a:r>
          </a:p>
          <a:p>
            <a:pPr lvl="1">
              <a:buFont typeface="Arial" charset="0"/>
              <a:buChar char="•"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21-90 día; 100%</a:t>
            </a:r>
          </a:p>
          <a:p>
            <a:pPr lvl="1">
              <a:buFont typeface="Arial" charset="0"/>
              <a:buChar char="•"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91 día y </a:t>
            </a:r>
            <a:r>
              <a:rPr lang="es-ES" altLang="es-ES" sz="2000" dirty="0" err="1" smtClean="0">
                <a:latin typeface="Arial" pitchFamily="34" charset="0"/>
                <a:cs typeface="Arial" pitchFamily="34" charset="0"/>
              </a:rPr>
              <a:t>ss</a:t>
            </a: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; RB y prestación de hijo a cargo y un subsidio por IT:</a:t>
            </a:r>
          </a:p>
          <a:p>
            <a:pPr lvl="1"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- 80% RB incrementada 6ª parte de la paga extra del tercer mes</a:t>
            </a:r>
          </a:p>
          <a:p>
            <a:pPr lvl="1">
              <a:buNone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	- 75% de las RC del tercer mes.</a:t>
            </a:r>
          </a:p>
          <a:p>
            <a:pPr lvl="1">
              <a:buFont typeface="Arial" charset="0"/>
              <a:buChar char="•"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No inferior a los funcionarios adscritos al </a:t>
            </a:r>
            <a:r>
              <a:rPr lang="es-ES" altLang="es-ES" sz="2000" dirty="0" err="1" smtClean="0">
                <a:latin typeface="Arial" pitchFamily="34" charset="0"/>
                <a:cs typeface="Arial" pitchFamily="34" charset="0"/>
              </a:rPr>
              <a:t>Rég</a:t>
            </a: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. General.</a:t>
            </a:r>
          </a:p>
          <a:p>
            <a:pPr lvl="1">
              <a:buFont typeface="Arial" charset="0"/>
              <a:buChar char="•"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IT por contingencias profesionales el 100%</a:t>
            </a:r>
          </a:p>
          <a:p>
            <a:pPr lvl="1">
              <a:buFont typeface="Arial" charset="0"/>
              <a:buChar char="•"/>
            </a:pPr>
            <a:r>
              <a:rPr lang="es-ES" altLang="es-ES" sz="2000" dirty="0" smtClean="0">
                <a:latin typeface="Arial" pitchFamily="34" charset="0"/>
                <a:cs typeface="Arial" pitchFamily="34" charset="0"/>
              </a:rPr>
              <a:t>Ausencias al trabajo por enfermedad sin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2916238" y="76200"/>
            <a:ext cx="5770562" cy="1143000"/>
          </a:xfrm>
        </p:spPr>
        <p:txBody>
          <a:bodyPr/>
          <a:lstStyle/>
          <a:p>
            <a:pPr algn="l" eaLnBrk="1" hangingPunct="1"/>
            <a:endParaRPr lang="es-ES_tradnl" altLang="es-ES" sz="1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67" name="Marcador de conteni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52429"/>
          </a:xfrm>
        </p:spPr>
        <p:txBody>
          <a:bodyPr/>
          <a:lstStyle/>
          <a:p>
            <a:endParaRPr lang="es-ES_tradnl" altLang="es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altLang="es-ES" sz="2000" dirty="0" smtClean="0">
                <a:latin typeface="Arial" pitchFamily="34" charset="0"/>
                <a:cs typeface="Arial" pitchFamily="34" charset="0"/>
              </a:rPr>
              <a:t>Personal Laboral: art. 20.4 ET</a:t>
            </a:r>
          </a:p>
          <a:p>
            <a:r>
              <a:rPr lang="es-ES_tradnl" altLang="es-ES" sz="2000" dirty="0" smtClean="0">
                <a:latin typeface="Arial" pitchFamily="34" charset="0"/>
                <a:cs typeface="Arial" pitchFamily="34" charset="0"/>
              </a:rPr>
              <a:t>Facultad del empresario; verificar IT por reconocimiento médico</a:t>
            </a:r>
          </a:p>
          <a:p>
            <a:r>
              <a:rPr lang="es-ES_tradnl" altLang="es-ES" sz="2000" dirty="0" smtClean="0">
                <a:latin typeface="Arial" pitchFamily="34" charset="0"/>
                <a:cs typeface="Arial" pitchFamily="34" charset="0"/>
              </a:rPr>
              <a:t>Negación: suspensión de los derechos económicos a cargo del empresario</a:t>
            </a:r>
          </a:p>
          <a:p>
            <a:r>
              <a:rPr lang="es-ES_tradnl" altLang="es-ES" sz="2000" dirty="0" smtClean="0">
                <a:latin typeface="Arial" pitchFamily="34" charset="0"/>
                <a:cs typeface="Arial" pitchFamily="34" charset="0"/>
              </a:rPr>
              <a:t>Otras consecuencias ante diversas situaciones</a:t>
            </a:r>
          </a:p>
          <a:p>
            <a:r>
              <a:rPr lang="es-ES_tradnl" altLang="es-ES" sz="2000" dirty="0" smtClean="0">
                <a:latin typeface="Arial" pitchFamily="34" charset="0"/>
                <a:cs typeface="Arial" pitchFamily="34" charset="0"/>
              </a:rPr>
              <a:t>Alcance de la potestad de control</a:t>
            </a:r>
          </a:p>
          <a:p>
            <a:r>
              <a:rPr lang="es-ES_tradnl" altLang="es-ES" sz="2000" dirty="0" smtClean="0">
                <a:latin typeface="Arial" pitchFamily="34" charset="0"/>
                <a:cs typeface="Arial" pitchFamily="34" charset="0"/>
              </a:rPr>
              <a:t>Colaboración:</a:t>
            </a:r>
          </a:p>
          <a:p>
            <a:pPr>
              <a:buNone/>
            </a:pPr>
            <a:r>
              <a:rPr lang="es-ES_tradnl" altLang="es-ES" sz="2000" dirty="0" smtClean="0">
                <a:latin typeface="Arial" pitchFamily="34" charset="0"/>
                <a:cs typeface="Arial" pitchFamily="34" charset="0"/>
              </a:rPr>
              <a:t>	- Mutuas</a:t>
            </a:r>
          </a:p>
          <a:p>
            <a:pPr>
              <a:buNone/>
            </a:pPr>
            <a:r>
              <a:rPr lang="es-ES_tradnl" altLang="es-ES" sz="2000" dirty="0" smtClean="0">
                <a:latin typeface="Arial" pitchFamily="34" charset="0"/>
                <a:cs typeface="Arial" pitchFamily="34" charset="0"/>
              </a:rPr>
              <a:t>	- Inspección sanitaria</a:t>
            </a:r>
          </a:p>
          <a:p>
            <a:r>
              <a:rPr lang="es-ES_tradnl" altLang="es-ES" sz="2000" dirty="0" smtClean="0">
                <a:latin typeface="Arial" pitchFamily="34" charset="0"/>
                <a:cs typeface="Arial" pitchFamily="34" charset="0"/>
              </a:rPr>
              <a:t>No tiene facultad de cambiar el diagnóstico de los partes médicos</a:t>
            </a:r>
            <a:r>
              <a:rPr lang="es-ES_tradnl" altLang="es-ES" sz="2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2916238" y="76200"/>
            <a:ext cx="5770562" cy="1143000"/>
          </a:xfrm>
        </p:spPr>
        <p:txBody>
          <a:bodyPr/>
          <a:lstStyle/>
          <a:p>
            <a:pPr algn="l" eaLnBrk="1" hangingPunct="1"/>
            <a:endParaRPr lang="es-ES_tradnl" altLang="es-ES" sz="1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1" name="Marcador de contenid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pPr>
              <a:buNone/>
            </a:pPr>
            <a:endParaRPr lang="es-ES_tradnl" altLang="es-ES" sz="2000" b="1" u="sng" dirty="0" smtClean="0"/>
          </a:p>
          <a:p>
            <a:pPr>
              <a:buNone/>
            </a:pPr>
            <a:endParaRPr lang="es-ES_tradnl" altLang="es-ES" sz="2000" b="1" u="sng" dirty="0" smtClean="0"/>
          </a:p>
          <a:p>
            <a:pPr>
              <a:buNone/>
            </a:pPr>
            <a:endParaRPr lang="es-ES_tradnl" altLang="es-ES" sz="2000" b="1" u="sng" dirty="0" smtClean="0"/>
          </a:p>
          <a:p>
            <a:pPr>
              <a:buNone/>
            </a:pPr>
            <a:r>
              <a:rPr lang="es-ES_tradnl" altLang="es-ES" sz="2000" b="1" u="sng" dirty="0" smtClean="0"/>
              <a:t>Cuantías:</a:t>
            </a:r>
          </a:p>
          <a:p>
            <a:r>
              <a:rPr lang="es-ES" sz="2000" dirty="0" smtClean="0"/>
              <a:t>En caso de enfermedad común y accidente no laboral:</a:t>
            </a:r>
          </a:p>
          <a:p>
            <a:pPr>
              <a:buNone/>
            </a:pPr>
            <a:r>
              <a:rPr lang="es-ES" sz="2000" dirty="0" smtClean="0"/>
              <a:t> 	60% desde el día 4 hasta el 20 inclusive.</a:t>
            </a:r>
          </a:p>
          <a:p>
            <a:pPr>
              <a:buNone/>
            </a:pPr>
            <a:r>
              <a:rPr lang="es-ES" sz="2000" dirty="0" smtClean="0"/>
              <a:t>	75% desde el día 21 en adelante. </a:t>
            </a:r>
          </a:p>
          <a:p>
            <a:r>
              <a:rPr lang="es-ES" sz="2000" dirty="0" smtClean="0"/>
              <a:t>En caso de accidente de trabajo y enfermedad profesional:</a:t>
            </a:r>
          </a:p>
          <a:p>
            <a:pPr lvl="1">
              <a:buNone/>
            </a:pPr>
            <a:r>
              <a:rPr lang="es-ES" sz="2000" dirty="0" smtClean="0"/>
              <a:t>75% desde el día en que se produzca el nacimiento del derecho.</a:t>
            </a:r>
          </a:p>
          <a:p>
            <a:endParaRPr lang="es-ES_tradnl" altLang="es-ES" sz="2600" dirty="0" smtClean="0"/>
          </a:p>
          <a:p>
            <a:pPr marL="457200" lvl="1" indent="0">
              <a:buFont typeface="Arial" charset="0"/>
              <a:buNone/>
            </a:pPr>
            <a:endParaRPr lang="es-ES" altLang="es-ES" sz="1800" dirty="0" smtClean="0"/>
          </a:p>
          <a:p>
            <a:pPr marL="457200" lvl="1" indent="0">
              <a:buFont typeface="Arial" charset="0"/>
              <a:buNone/>
            </a:pPr>
            <a:endParaRPr lang="es-ES" altLang="es-E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2665</TotalTime>
  <Words>256</Words>
  <Application>Microsoft Office PowerPoint</Application>
  <PresentationFormat>Presentación en pantalla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Administrador</dc:creator>
  <cp:lastModifiedBy>ang847</cp:lastModifiedBy>
  <cp:revision>252</cp:revision>
  <cp:lastPrinted>2017-11-16T10:05:50Z</cp:lastPrinted>
  <dcterms:created xsi:type="dcterms:W3CDTF">2008-11-21T08:48:43Z</dcterms:created>
  <dcterms:modified xsi:type="dcterms:W3CDTF">2017-11-16T11:20:52Z</dcterms:modified>
</cp:coreProperties>
</file>