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32399288" cy="43200638"/>
  <p:notesSz cx="6858000" cy="9144000"/>
  <p:defaultTextStyle>
    <a:defPPr>
      <a:defRPr lang="es-ES"/>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376"/>
    <p:restoredTop sz="96341"/>
  </p:normalViewPr>
  <p:slideViewPr>
    <p:cSldViewPr snapToGrid="0" snapToObjects="1">
      <p:cViewPr>
        <p:scale>
          <a:sx n="26" d="100"/>
          <a:sy n="26" d="100"/>
        </p:scale>
        <p:origin x="3184"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05A508-D137-094B-8D1C-BD8829D106E9}" type="datetimeFigureOut">
              <a:rPr lang="es-ES" smtClean="0"/>
              <a:t>5/11/20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149818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405A508-D137-094B-8D1C-BD8829D106E9}" type="datetimeFigureOut">
              <a:rPr lang="es-ES" smtClean="0"/>
              <a:t>5/11/20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257194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405A508-D137-094B-8D1C-BD8829D106E9}" type="datetimeFigureOut">
              <a:rPr lang="es-ES" smtClean="0"/>
              <a:t>5/11/20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382427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405A508-D137-094B-8D1C-BD8829D106E9}" type="datetimeFigureOut">
              <a:rPr lang="es-ES" smtClean="0"/>
              <a:t>5/11/20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2314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405A508-D137-094B-8D1C-BD8829D106E9}" type="datetimeFigureOut">
              <a:rPr lang="es-ES" smtClean="0"/>
              <a:t>5/11/20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328959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405A508-D137-094B-8D1C-BD8829D106E9}" type="datetimeFigureOut">
              <a:rPr lang="es-ES" smtClean="0"/>
              <a:t>5/11/20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254887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405A508-D137-094B-8D1C-BD8829D106E9}" type="datetimeFigureOut">
              <a:rPr lang="es-ES" smtClean="0"/>
              <a:t>5/11/20</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164072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05A508-D137-094B-8D1C-BD8829D106E9}" type="datetimeFigureOut">
              <a:rPr lang="es-ES" smtClean="0"/>
              <a:t>5/11/20</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187244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5A508-D137-094B-8D1C-BD8829D106E9}" type="datetimeFigureOut">
              <a:rPr lang="es-ES" smtClean="0"/>
              <a:t>5/11/20</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24857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405A508-D137-094B-8D1C-BD8829D106E9}" type="datetimeFigureOut">
              <a:rPr lang="es-ES" smtClean="0"/>
              <a:t>5/11/20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254737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405A508-D137-094B-8D1C-BD8829D106E9}" type="datetimeFigureOut">
              <a:rPr lang="es-ES" smtClean="0"/>
              <a:t>5/11/20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DC21878-E302-F643-9F01-5D1CB0532F89}" type="slidenum">
              <a:rPr lang="es-ES" smtClean="0"/>
              <a:t>‹Nº›</a:t>
            </a:fld>
            <a:endParaRPr lang="es-ES" dirty="0"/>
          </a:p>
        </p:txBody>
      </p:sp>
    </p:spTree>
    <p:extLst>
      <p:ext uri="{BB962C8B-B14F-4D97-AF65-F5344CB8AC3E}">
        <p14:creationId xmlns:p14="http://schemas.microsoft.com/office/powerpoint/2010/main" val="43294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405A508-D137-094B-8D1C-BD8829D106E9}" type="datetimeFigureOut">
              <a:rPr lang="es-ES" smtClean="0"/>
              <a:t>5/11/20</a:t>
            </a:fld>
            <a:endParaRPr lang="es-ES" dirty="0"/>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ADC21878-E302-F643-9F01-5D1CB0532F89}" type="slidenum">
              <a:rPr lang="es-ES" smtClean="0"/>
              <a:t>‹Nº›</a:t>
            </a:fld>
            <a:endParaRPr lang="es-ES" dirty="0"/>
          </a:p>
        </p:txBody>
      </p:sp>
    </p:spTree>
    <p:extLst>
      <p:ext uri="{BB962C8B-B14F-4D97-AF65-F5344CB8AC3E}">
        <p14:creationId xmlns:p14="http://schemas.microsoft.com/office/powerpoint/2010/main" val="678809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jp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CF40DD5D-682B-D14F-9CB8-4BA76223DC45}"/>
              </a:ext>
            </a:extLst>
          </p:cNvPr>
          <p:cNvGrpSpPr/>
          <p:nvPr/>
        </p:nvGrpSpPr>
        <p:grpSpPr>
          <a:xfrm>
            <a:off x="14254093" y="18016677"/>
            <a:ext cx="17811247" cy="9210108"/>
            <a:chOff x="14183579" y="18923169"/>
            <a:chExt cx="16290706" cy="7893032"/>
          </a:xfrm>
        </p:grpSpPr>
        <p:grpSp>
          <p:nvGrpSpPr>
            <p:cNvPr id="9" name="Grupo 8">
              <a:extLst>
                <a:ext uri="{FF2B5EF4-FFF2-40B4-BE49-F238E27FC236}">
                  <a16:creationId xmlns:a16="http://schemas.microsoft.com/office/drawing/2014/main" id="{6A01BCDF-F8BC-9745-913D-273501BEF092}"/>
                </a:ext>
              </a:extLst>
            </p:cNvPr>
            <p:cNvGrpSpPr/>
            <p:nvPr/>
          </p:nvGrpSpPr>
          <p:grpSpPr>
            <a:xfrm>
              <a:off x="14183579" y="18923169"/>
              <a:ext cx="16290706" cy="7893032"/>
              <a:chOff x="14613104" y="19020640"/>
              <a:chExt cx="16290706" cy="7893032"/>
            </a:xfrm>
          </p:grpSpPr>
          <p:sp>
            <p:nvSpPr>
              <p:cNvPr id="10" name="Rectángulo 9">
                <a:extLst>
                  <a:ext uri="{FF2B5EF4-FFF2-40B4-BE49-F238E27FC236}">
                    <a16:creationId xmlns:a16="http://schemas.microsoft.com/office/drawing/2014/main" id="{ABC69C9E-48FC-6448-A34A-E7E193791FC4}"/>
                  </a:ext>
                </a:extLst>
              </p:cNvPr>
              <p:cNvSpPr/>
              <p:nvPr/>
            </p:nvSpPr>
            <p:spPr>
              <a:xfrm>
                <a:off x="14704960" y="26043252"/>
                <a:ext cx="16198850" cy="870420"/>
              </a:xfrm>
              <a:prstGeom prst="rect">
                <a:avLst/>
              </a:prstGeom>
            </p:spPr>
            <p:txBody>
              <a:bodyPr>
                <a:spAutoFit/>
              </a:bodyPr>
              <a:lstStyle/>
              <a:p>
                <a:pPr algn="just">
                  <a:spcBef>
                    <a:spcPts val="1200"/>
                  </a:spcBef>
                  <a:spcAft>
                    <a:spcPts val="1200"/>
                  </a:spcAft>
                </a:pPr>
                <a:r>
                  <a:rPr lang="en-US" sz="2800" b="1" dirty="0">
                    <a:latin typeface="Arial" panose="020B0604020202020204" pitchFamily="34" charset="0"/>
                    <a:ea typeface="Calibri" panose="020F0502020204030204" pitchFamily="34" charset="0"/>
                    <a:cs typeface="Arial" panose="020B0604020202020204" pitchFamily="34" charset="0"/>
                  </a:rPr>
                  <a:t>Figura 1</a:t>
                </a:r>
                <a:r>
                  <a:rPr lang="en-US" sz="3200" b="1" dirty="0">
                    <a:latin typeface="Arial" panose="020B0604020202020204" pitchFamily="34" charset="0"/>
                    <a:ea typeface="Calibri" panose="020F0502020204030204" pitchFamily="34" charset="0"/>
                    <a:cs typeface="Arial" panose="020B0604020202020204" pitchFamily="34" charset="0"/>
                  </a:rPr>
                  <a:t> : </a:t>
                </a:r>
                <a:r>
                  <a:rPr lang="en-US" sz="2800" dirty="0">
                    <a:latin typeface="Arial" panose="020B0604020202020204" pitchFamily="34" charset="0"/>
                    <a:ea typeface="Calibri" panose="020F0502020204030204" pitchFamily="34" charset="0"/>
                    <a:cs typeface="Arial" panose="020B0604020202020204" pitchFamily="34" charset="0"/>
                  </a:rPr>
                  <a:t>Fracciones poliméricas:  (a) materias primas , (b) Producto final ; celulosa (cel), hemicelulosa (Hemicel),  lignina (Lig) ,materia orgánica (OM) y azúcares totals (TS).</a:t>
                </a:r>
                <a:endParaRPr lang="es-ES"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image5.png">
                <a:extLst>
                  <a:ext uri="{FF2B5EF4-FFF2-40B4-BE49-F238E27FC236}">
                    <a16:creationId xmlns:a16="http://schemas.microsoft.com/office/drawing/2014/main" id="{3E051587-7F8E-7E4E-B648-D1743ECDFC48}"/>
                  </a:ext>
                </a:extLst>
              </p:cNvPr>
              <p:cNvPicPr/>
              <p:nvPr/>
            </p:nvPicPr>
            <p:blipFill>
              <a:blip r:embed="rId2"/>
              <a:srcRect/>
              <a:stretch>
                <a:fillRect/>
              </a:stretch>
            </p:blipFill>
            <p:spPr>
              <a:xfrm>
                <a:off x="14613104" y="19670694"/>
                <a:ext cx="8026500" cy="6275824"/>
              </a:xfrm>
              <a:prstGeom prst="rect">
                <a:avLst/>
              </a:prstGeom>
              <a:ln/>
            </p:spPr>
          </p:pic>
          <p:pic>
            <p:nvPicPr>
              <p:cNvPr id="31" name="image5.png">
                <a:extLst>
                  <a:ext uri="{FF2B5EF4-FFF2-40B4-BE49-F238E27FC236}">
                    <a16:creationId xmlns:a16="http://schemas.microsoft.com/office/drawing/2014/main" id="{3807BC6C-5164-5E47-9164-9C6E43573D60}"/>
                  </a:ext>
                </a:extLst>
              </p:cNvPr>
              <p:cNvPicPr/>
              <p:nvPr/>
            </p:nvPicPr>
            <p:blipFill>
              <a:blip r:embed="rId2"/>
              <a:srcRect/>
              <a:stretch>
                <a:fillRect/>
              </a:stretch>
            </p:blipFill>
            <p:spPr>
              <a:xfrm>
                <a:off x="22846001" y="19675497"/>
                <a:ext cx="8013348" cy="6266218"/>
              </a:xfrm>
              <a:prstGeom prst="rect">
                <a:avLst/>
              </a:prstGeom>
              <a:ln/>
            </p:spPr>
          </p:pic>
          <p:sp>
            <p:nvSpPr>
              <p:cNvPr id="39" name="CuadroTexto 38">
                <a:extLst>
                  <a:ext uri="{FF2B5EF4-FFF2-40B4-BE49-F238E27FC236}">
                    <a16:creationId xmlns:a16="http://schemas.microsoft.com/office/drawing/2014/main" id="{FDA6BB8B-213F-A146-B3A6-DAF025083CDD}"/>
                  </a:ext>
                </a:extLst>
              </p:cNvPr>
              <p:cNvSpPr txBox="1"/>
              <p:nvPr/>
            </p:nvSpPr>
            <p:spPr>
              <a:xfrm>
                <a:off x="20805018" y="19020640"/>
                <a:ext cx="4638355" cy="553904"/>
              </a:xfrm>
              <a:prstGeom prst="rect">
                <a:avLst/>
              </a:prstGeom>
              <a:solidFill>
                <a:srgbClr val="FFC000"/>
              </a:solidFill>
            </p:spPr>
            <p:txBody>
              <a:bodyPr wrap="square" rtlCol="0">
                <a:spAutoFit/>
              </a:bodyPr>
              <a:lstStyle/>
              <a:p>
                <a:pPr algn="ctr"/>
                <a:r>
                  <a:rPr lang="es-ES" sz="3600" b="1" dirty="0">
                    <a:latin typeface="Arial" panose="020B0604020202020204" pitchFamily="34" charset="0"/>
                    <a:cs typeface="Arial" panose="020B0604020202020204" pitchFamily="34" charset="0"/>
                  </a:rPr>
                  <a:t>Fracciones</a:t>
                </a:r>
                <a:r>
                  <a:rPr lang="es-ES" sz="3600" b="1" dirty="0"/>
                  <a:t> poliméricas</a:t>
                </a:r>
              </a:p>
            </p:txBody>
          </p:sp>
        </p:grpSp>
        <p:sp>
          <p:nvSpPr>
            <p:cNvPr id="40" name="Rectángulo 39">
              <a:extLst>
                <a:ext uri="{FF2B5EF4-FFF2-40B4-BE49-F238E27FC236}">
                  <a16:creationId xmlns:a16="http://schemas.microsoft.com/office/drawing/2014/main" id="{299DD02E-A36A-954A-8BBA-038127675248}"/>
                </a:ext>
              </a:extLst>
            </p:cNvPr>
            <p:cNvSpPr/>
            <p:nvPr/>
          </p:nvSpPr>
          <p:spPr>
            <a:xfrm flipH="1">
              <a:off x="17859083" y="19734797"/>
              <a:ext cx="789175" cy="584775"/>
            </a:xfrm>
            <a:prstGeom prst="rect">
              <a:avLst/>
            </a:prstGeom>
          </p:spPr>
          <p:txBody>
            <a:bodyPr wrap="square">
              <a:spAutoFit/>
            </a:bodyPr>
            <a:lstStyle/>
            <a:p>
              <a:r>
                <a:rPr lang="en-US" sz="3200" dirty="0">
                  <a:latin typeface="Calibri" panose="020F0502020204030204" pitchFamily="34" charset="0"/>
                  <a:ea typeface="Calibri" panose="020F0502020204030204" pitchFamily="34" charset="0"/>
                </a:rPr>
                <a:t>(a)</a:t>
              </a:r>
              <a:endParaRPr lang="es-ES" sz="3200" dirty="0"/>
            </a:p>
          </p:txBody>
        </p:sp>
        <p:sp>
          <p:nvSpPr>
            <p:cNvPr id="50" name="Rectángulo 49">
              <a:extLst>
                <a:ext uri="{FF2B5EF4-FFF2-40B4-BE49-F238E27FC236}">
                  <a16:creationId xmlns:a16="http://schemas.microsoft.com/office/drawing/2014/main" id="{DD228831-333B-3B41-837D-E82B680A2D59}"/>
                </a:ext>
              </a:extLst>
            </p:cNvPr>
            <p:cNvSpPr/>
            <p:nvPr/>
          </p:nvSpPr>
          <p:spPr>
            <a:xfrm flipH="1">
              <a:off x="26700160" y="19734797"/>
              <a:ext cx="789175" cy="584775"/>
            </a:xfrm>
            <a:prstGeom prst="rect">
              <a:avLst/>
            </a:prstGeom>
          </p:spPr>
          <p:txBody>
            <a:bodyPr wrap="square">
              <a:spAutoFit/>
            </a:bodyPr>
            <a:lstStyle/>
            <a:p>
              <a:r>
                <a:rPr lang="en-US" sz="3200" dirty="0">
                  <a:latin typeface="Calibri" panose="020F0502020204030204" pitchFamily="34" charset="0"/>
                  <a:ea typeface="Calibri" panose="020F0502020204030204" pitchFamily="34" charset="0"/>
                </a:rPr>
                <a:t>(b)</a:t>
              </a:r>
              <a:endParaRPr lang="es-ES" sz="3200" dirty="0"/>
            </a:p>
          </p:txBody>
        </p:sp>
      </p:grpSp>
      <p:sp>
        <p:nvSpPr>
          <p:cNvPr id="4" name="CuadroTexto 3">
            <a:extLst>
              <a:ext uri="{FF2B5EF4-FFF2-40B4-BE49-F238E27FC236}">
                <a16:creationId xmlns:a16="http://schemas.microsoft.com/office/drawing/2014/main" id="{0608CB60-72B6-F340-AF65-80E1FA0ADE87}"/>
              </a:ext>
            </a:extLst>
          </p:cNvPr>
          <p:cNvSpPr txBox="1"/>
          <p:nvPr/>
        </p:nvSpPr>
        <p:spPr>
          <a:xfrm>
            <a:off x="4823461" y="556891"/>
            <a:ext cx="22014180" cy="2862322"/>
          </a:xfrm>
          <a:prstGeom prst="rect">
            <a:avLst/>
          </a:prstGeom>
          <a:noFill/>
          <a:ln w="76200">
            <a:noFill/>
          </a:ln>
        </p:spPr>
        <p:txBody>
          <a:bodyPr wrap="square" rtlCol="0">
            <a:spAutoFit/>
          </a:bodyPr>
          <a:lstStyle/>
          <a:p>
            <a:pPr algn="ctr"/>
            <a:r>
              <a:rPr lang="es-ES" sz="6000" b="1" dirty="0">
                <a:latin typeface="Arial" panose="020B0604020202020204" pitchFamily="34" charset="0"/>
                <a:cs typeface="Arial" panose="020B0604020202020204" pitchFamily="34" charset="0"/>
              </a:rPr>
              <a:t>COMPOSTAJE INDUSTRIAL EN INSTALACIONES QUE PROCESAN DIFETENTES RESIDUOS: </a:t>
            </a:r>
          </a:p>
          <a:p>
            <a:pPr algn="ctr"/>
            <a:r>
              <a:rPr lang="es-ES" sz="6000" b="1" dirty="0">
                <a:latin typeface="Arial" panose="020B0604020202020204" pitchFamily="34" charset="0"/>
                <a:cs typeface="Arial" panose="020B0604020202020204" pitchFamily="34" charset="0"/>
              </a:rPr>
              <a:t>IMPACTO DE LA MATERIA PRIMA</a:t>
            </a:r>
          </a:p>
        </p:txBody>
      </p:sp>
      <p:pic>
        <p:nvPicPr>
          <p:cNvPr id="6" name="Imagen 5">
            <a:extLst>
              <a:ext uri="{FF2B5EF4-FFF2-40B4-BE49-F238E27FC236}">
                <a16:creationId xmlns:a16="http://schemas.microsoft.com/office/drawing/2014/main" id="{B94A38B1-DD14-2549-AB6E-A8D11A590378}"/>
              </a:ext>
            </a:extLst>
          </p:cNvPr>
          <p:cNvPicPr>
            <a:picLocks noChangeAspect="1"/>
          </p:cNvPicPr>
          <p:nvPr/>
        </p:nvPicPr>
        <p:blipFill>
          <a:blip r:embed="rId3"/>
          <a:stretch>
            <a:fillRect/>
          </a:stretch>
        </p:blipFill>
        <p:spPr>
          <a:xfrm>
            <a:off x="27023438" y="444587"/>
            <a:ext cx="4588230" cy="3242276"/>
          </a:xfrm>
          <a:prstGeom prst="rect">
            <a:avLst/>
          </a:prstGeom>
          <a:ln w="76200">
            <a:noFill/>
          </a:ln>
        </p:spPr>
      </p:pic>
      <p:pic>
        <p:nvPicPr>
          <p:cNvPr id="8" name="Imagen 7">
            <a:extLst>
              <a:ext uri="{FF2B5EF4-FFF2-40B4-BE49-F238E27FC236}">
                <a16:creationId xmlns:a16="http://schemas.microsoft.com/office/drawing/2014/main" id="{B2AC544D-6AD5-AD42-A62F-9B0C289F3A75}"/>
              </a:ext>
            </a:extLst>
          </p:cNvPr>
          <p:cNvPicPr>
            <a:picLocks noChangeAspect="1"/>
          </p:cNvPicPr>
          <p:nvPr/>
        </p:nvPicPr>
        <p:blipFill>
          <a:blip r:embed="rId4"/>
          <a:stretch>
            <a:fillRect/>
          </a:stretch>
        </p:blipFill>
        <p:spPr>
          <a:xfrm>
            <a:off x="837258" y="490017"/>
            <a:ext cx="3727267" cy="3397938"/>
          </a:xfrm>
          <a:prstGeom prst="rect">
            <a:avLst/>
          </a:prstGeom>
          <a:ln w="76200">
            <a:noFill/>
          </a:ln>
        </p:spPr>
      </p:pic>
      <p:sp>
        <p:nvSpPr>
          <p:cNvPr id="11" name="Rectángulo redondeado 10">
            <a:extLst>
              <a:ext uri="{FF2B5EF4-FFF2-40B4-BE49-F238E27FC236}">
                <a16:creationId xmlns:a16="http://schemas.microsoft.com/office/drawing/2014/main" id="{06D452F2-471F-D248-917F-21B55F37FD2C}"/>
              </a:ext>
            </a:extLst>
          </p:cNvPr>
          <p:cNvSpPr/>
          <p:nvPr/>
        </p:nvSpPr>
        <p:spPr>
          <a:xfrm>
            <a:off x="879581" y="6425921"/>
            <a:ext cx="30743256" cy="987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solidFill>
                  <a:schemeClr val="tx1"/>
                </a:solidFill>
                <a:latin typeface="Arial" panose="020B0604020202020204" pitchFamily="34" charset="0"/>
                <a:cs typeface="Arial" panose="020B0604020202020204" pitchFamily="34" charset="0"/>
              </a:rPr>
              <a:t>Introducción</a:t>
            </a:r>
          </a:p>
        </p:txBody>
      </p:sp>
      <p:sp>
        <p:nvSpPr>
          <p:cNvPr id="12" name="CuadroTexto 11">
            <a:extLst>
              <a:ext uri="{FF2B5EF4-FFF2-40B4-BE49-F238E27FC236}">
                <a16:creationId xmlns:a16="http://schemas.microsoft.com/office/drawing/2014/main" id="{0EB451BB-42B5-D946-8190-2F9E15A0087E}"/>
              </a:ext>
            </a:extLst>
          </p:cNvPr>
          <p:cNvSpPr txBox="1"/>
          <p:nvPr/>
        </p:nvSpPr>
        <p:spPr>
          <a:xfrm>
            <a:off x="3645938" y="3643581"/>
            <a:ext cx="24633390" cy="2677656"/>
          </a:xfrm>
          <a:prstGeom prst="rect">
            <a:avLst/>
          </a:prstGeom>
          <a:noFill/>
        </p:spPr>
        <p:txBody>
          <a:bodyPr wrap="square" rtlCol="0">
            <a:spAutoFit/>
          </a:bodyPr>
          <a:lstStyle/>
          <a:p>
            <a:pPr algn="ctr"/>
            <a:r>
              <a:rPr lang="es-ES" sz="4200" b="1" u="sng" dirty="0">
                <a:latin typeface="Arial" panose="020B0604020202020204" pitchFamily="34" charset="0"/>
                <a:cs typeface="Arial" panose="020B0604020202020204" pitchFamily="34" charset="0"/>
              </a:rPr>
              <a:t>Ana B. Siles-Castellano</a:t>
            </a:r>
            <a:r>
              <a:rPr lang="es-ES" sz="4200" b="1" dirty="0">
                <a:latin typeface="Arial" panose="020B0604020202020204" pitchFamily="34" charset="0"/>
                <a:cs typeface="Arial" panose="020B0604020202020204" pitchFamily="34" charset="0"/>
              </a:rPr>
              <a:t>, María J López, Juan A López-González, Francisca Suárez-Estrella, Macarena M Jurado, María J Estrella-González, Joaquín Moreno.</a:t>
            </a:r>
            <a:endParaRPr lang="es-ES" sz="4200" i="1" dirty="0">
              <a:latin typeface="Arial" panose="020B0604020202020204" pitchFamily="34" charset="0"/>
              <a:cs typeface="Arial" panose="020B0604020202020204" pitchFamily="34" charset="0"/>
            </a:endParaRPr>
          </a:p>
          <a:p>
            <a:pPr algn="ctr"/>
            <a:r>
              <a:rPr lang="en-US" sz="4200" i="1" dirty="0">
                <a:latin typeface="Arial" panose="020B0604020202020204" pitchFamily="34" charset="0"/>
                <a:cs typeface="Arial" panose="020B0604020202020204" pitchFamily="34" charset="0"/>
              </a:rPr>
              <a:t>Unit of Microbiology, Department of Biology and Geology, CITE II-B, Agrifood Campus of International Excellence ceiA3; CIAIMBITAL, University of Almeria, 04120 Almeria, Spain. </a:t>
            </a:r>
            <a:r>
              <a:rPr lang="en-US" sz="4200" i="1" u="sng" dirty="0">
                <a:latin typeface="Arial" panose="020B0604020202020204" pitchFamily="34" charset="0"/>
                <a:cs typeface="Arial" panose="020B0604020202020204" pitchFamily="34" charset="0"/>
              </a:rPr>
              <a:t>asc426@ual.es</a:t>
            </a:r>
            <a:endParaRPr lang="es-ES" sz="4200" dirty="0">
              <a:latin typeface="Arial" panose="020B0604020202020204" pitchFamily="34" charset="0"/>
              <a:cs typeface="Arial" panose="020B0604020202020204" pitchFamily="34" charset="0"/>
            </a:endParaRPr>
          </a:p>
        </p:txBody>
      </p:sp>
      <p:grpSp>
        <p:nvGrpSpPr>
          <p:cNvPr id="24" name="Grupo 23">
            <a:extLst>
              <a:ext uri="{FF2B5EF4-FFF2-40B4-BE49-F238E27FC236}">
                <a16:creationId xmlns:a16="http://schemas.microsoft.com/office/drawing/2014/main" id="{79F2984D-561C-2B42-BD3E-FE8D524FEBB6}"/>
              </a:ext>
            </a:extLst>
          </p:cNvPr>
          <p:cNvGrpSpPr/>
          <p:nvPr/>
        </p:nvGrpSpPr>
        <p:grpSpPr>
          <a:xfrm>
            <a:off x="675720" y="12714137"/>
            <a:ext cx="14650897" cy="5611734"/>
            <a:chOff x="13784679" y="12249106"/>
            <a:chExt cx="10470618" cy="3917572"/>
          </a:xfrm>
        </p:grpSpPr>
        <p:pic>
          <p:nvPicPr>
            <p:cNvPr id="15" name="Imagen 14">
              <a:extLst>
                <a:ext uri="{FF2B5EF4-FFF2-40B4-BE49-F238E27FC236}">
                  <a16:creationId xmlns:a16="http://schemas.microsoft.com/office/drawing/2014/main" id="{9FF249D8-6EFA-2443-AC46-85C143019C21}"/>
                </a:ext>
              </a:extLst>
            </p:cNvPr>
            <p:cNvPicPr>
              <a:picLocks noChangeAspect="1"/>
            </p:cNvPicPr>
            <p:nvPr/>
          </p:nvPicPr>
          <p:blipFill>
            <a:blip r:embed="rId5"/>
            <a:stretch>
              <a:fillRect/>
            </a:stretch>
          </p:blipFill>
          <p:spPr>
            <a:xfrm>
              <a:off x="15357974" y="12271920"/>
              <a:ext cx="7374719" cy="3871945"/>
            </a:xfrm>
            <a:prstGeom prst="rect">
              <a:avLst/>
            </a:prstGeom>
            <a:noFill/>
            <a:ln w="12700">
              <a:solidFill>
                <a:srgbClr val="0070C0"/>
              </a:solidFill>
            </a:ln>
            <a:effectLst>
              <a:softEdge rad="0"/>
            </a:effectLst>
          </p:spPr>
        </p:pic>
        <p:sp>
          <p:nvSpPr>
            <p:cNvPr id="18" name="Hexágono 17">
              <a:extLst>
                <a:ext uri="{FF2B5EF4-FFF2-40B4-BE49-F238E27FC236}">
                  <a16:creationId xmlns:a16="http://schemas.microsoft.com/office/drawing/2014/main" id="{98336FB2-7770-0B42-80BE-A4035626C089}"/>
                </a:ext>
              </a:extLst>
            </p:cNvPr>
            <p:cNvSpPr/>
            <p:nvPr/>
          </p:nvSpPr>
          <p:spPr>
            <a:xfrm>
              <a:off x="13802051" y="14164048"/>
              <a:ext cx="2196530" cy="1966817"/>
            </a:xfrm>
            <a:prstGeom prst="hexagon">
              <a:avLst>
                <a:gd name="adj" fmla="val 25000"/>
                <a:gd name="vf" fmla="val 115470"/>
              </a:avLst>
            </a:prstGeom>
            <a:blipFill>
              <a:blip r:embed="rId6">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rcRect/>
              <a:stretch>
                <a:fillRect l="-27000" r="-27000"/>
              </a:stretch>
            </a:blipFill>
            <a:ln w="3175">
              <a:solidFill>
                <a:srgbClr val="0070C0"/>
              </a:solidFill>
            </a:ln>
            <a:effectLst>
              <a:softEdge rad="12700"/>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dirty="0"/>
            </a:p>
          </p:txBody>
        </p:sp>
        <p:pic>
          <p:nvPicPr>
            <p:cNvPr id="19" name="Imagen 18">
              <a:extLst>
                <a:ext uri="{FF2B5EF4-FFF2-40B4-BE49-F238E27FC236}">
                  <a16:creationId xmlns:a16="http://schemas.microsoft.com/office/drawing/2014/main" id="{659E3183-2565-D64F-BAD1-4D22DD005134}"/>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2057355" y="12249106"/>
              <a:ext cx="2185995" cy="1940137"/>
            </a:xfrm>
            <a:prstGeom prst="rect">
              <a:avLst/>
            </a:prstGeom>
            <a:ln w="3175">
              <a:noFill/>
            </a:ln>
            <a:effectLst>
              <a:softEdge rad="12700"/>
            </a:effectLst>
          </p:spPr>
        </p:pic>
        <p:pic>
          <p:nvPicPr>
            <p:cNvPr id="20" name="Imagen 19">
              <a:extLst>
                <a:ext uri="{FF2B5EF4-FFF2-40B4-BE49-F238E27FC236}">
                  <a16:creationId xmlns:a16="http://schemas.microsoft.com/office/drawing/2014/main" id="{A67783EF-B53B-CB49-BE9F-BF68E7C6BDFA}"/>
                </a:ext>
              </a:extLst>
            </p:cNvPr>
            <p:cNvPicPr>
              <a:picLocks/>
            </p:cNvPicPr>
            <p:nvPr/>
          </p:nvPicPr>
          <p:blipFill>
            <a:blip r:embed="rId8">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058767" y="14164048"/>
              <a:ext cx="2196530" cy="2002630"/>
            </a:xfrm>
            <a:prstGeom prst="rect">
              <a:avLst/>
            </a:prstGeom>
            <a:ln w="3175">
              <a:noFill/>
            </a:ln>
            <a:effectLst>
              <a:softEdge rad="12700"/>
            </a:effectLst>
          </p:spPr>
        </p:pic>
        <p:sp>
          <p:nvSpPr>
            <p:cNvPr id="23" name="Hexágono 22">
              <a:extLst>
                <a:ext uri="{FF2B5EF4-FFF2-40B4-BE49-F238E27FC236}">
                  <a16:creationId xmlns:a16="http://schemas.microsoft.com/office/drawing/2014/main" id="{7CF625C8-3D47-4047-9E7B-637A9C2F7E31}"/>
                </a:ext>
              </a:extLst>
            </p:cNvPr>
            <p:cNvSpPr/>
            <p:nvPr/>
          </p:nvSpPr>
          <p:spPr>
            <a:xfrm>
              <a:off x="13784679" y="12249949"/>
              <a:ext cx="2197161" cy="1940458"/>
            </a:xfrm>
            <a:prstGeom prst="hexagon">
              <a:avLst>
                <a:gd name="adj" fmla="val 25000"/>
                <a:gd name="vf" fmla="val 115470"/>
              </a:avLst>
            </a:prstGeom>
            <a:blipFill>
              <a:blip r:embed="rId9">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val="0"/>
                  </a:ext>
                </a:extLst>
              </a:blip>
              <a:srcRect/>
              <a:stretch>
                <a:fillRect l="-39000" r="-39000"/>
              </a:stretch>
            </a:blipFill>
            <a:ln w="3175">
              <a:solidFill>
                <a:srgbClr val="0070C0"/>
              </a:solidFill>
            </a:ln>
            <a:effectLst>
              <a:softEdge rad="12700"/>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S" dirty="0"/>
            </a:p>
          </p:txBody>
        </p:sp>
      </p:grpSp>
      <p:sp>
        <p:nvSpPr>
          <p:cNvPr id="25" name="CuadroTexto 24">
            <a:extLst>
              <a:ext uri="{FF2B5EF4-FFF2-40B4-BE49-F238E27FC236}">
                <a16:creationId xmlns:a16="http://schemas.microsoft.com/office/drawing/2014/main" id="{ABE7C350-83AB-864A-B4EE-3A3E45140276}"/>
              </a:ext>
            </a:extLst>
          </p:cNvPr>
          <p:cNvSpPr txBox="1"/>
          <p:nvPr/>
        </p:nvSpPr>
        <p:spPr>
          <a:xfrm>
            <a:off x="1068333" y="7689060"/>
            <a:ext cx="30554504" cy="5427127"/>
          </a:xfrm>
          <a:prstGeom prst="rect">
            <a:avLst/>
          </a:prstGeom>
          <a:noFill/>
        </p:spPr>
        <p:txBody>
          <a:bodyPr wrap="square" rtlCol="0">
            <a:spAutoFit/>
          </a:bodyPr>
          <a:lstStyle/>
          <a:p>
            <a:pPr indent="457200" algn="just"/>
            <a:r>
              <a:rPr lang="es-ES" sz="4000" dirty="0">
                <a:latin typeface="Arial" panose="020B0604020202020204" pitchFamily="34" charset="0"/>
                <a:cs typeface="Arial" panose="020B0604020202020204" pitchFamily="34" charset="0"/>
              </a:rPr>
              <a:t>En los últimos años el número de instalaciones que procesan residuos se ha incrementado notablemente, debido a la gran cantidad de residuos generados por la sociedad, por lo que se hace necesario disponer de técnicas adecuadas para su eliminación.</a:t>
            </a:r>
          </a:p>
          <a:p>
            <a:pPr indent="457200" algn="just"/>
            <a:r>
              <a:rPr lang="es-ES" sz="4000" dirty="0">
                <a:latin typeface="Arial" panose="020B0604020202020204" pitchFamily="34" charset="0"/>
                <a:cs typeface="Arial" panose="020B0604020202020204" pitchFamily="34" charset="0"/>
              </a:rPr>
              <a:t> El compostaje es una alternativa económica y respetuosa con el medio ambiente para tratar los desechos orgánicos y convertirlos en un producto final, compost, que sea apto para la aplicación como abono en los cultivos.  Las materias primas que se procesan en un proceso de compostaje son de muy diferente naturaleza y composición, pero siempre que se apliquen las operaciones de gestión adecuadas, se puede obtener un compost de calidad</a:t>
            </a:r>
            <a:r>
              <a:rPr lang="es-ES" sz="4000" baseline="30000" dirty="0">
                <a:latin typeface="Arial" panose="020B0604020202020204" pitchFamily="34" charset="0"/>
                <a:cs typeface="Arial" panose="020B0604020202020204" pitchFamily="34" charset="0"/>
              </a:rPr>
              <a:t>1</a:t>
            </a:r>
            <a:r>
              <a:rPr lang="es-ES" sz="4000" dirty="0">
                <a:latin typeface="Arial" panose="020B0604020202020204" pitchFamily="34" charset="0"/>
                <a:cs typeface="Arial" panose="020B0604020202020204" pitchFamily="34" charset="0"/>
              </a:rPr>
              <a:t>. Un proceso de compostaje que no se realiza bien, da como resultado una materia orgánica insuficientemente estabilizada o un compost inmaduro que puede perjudicar al medio ambiente y al suelo, afectando al crecimiento de las plantas y causar daños a los cultivos por fitotoxicidad</a:t>
            </a:r>
            <a:r>
              <a:rPr lang="es-ES" sz="4000" baseline="30000" dirty="0">
                <a:latin typeface="Arial" panose="020B0604020202020204" pitchFamily="34" charset="0"/>
                <a:cs typeface="Arial" panose="020B0604020202020204" pitchFamily="34" charset="0"/>
              </a:rPr>
              <a:t>2 </a:t>
            </a:r>
            <a:r>
              <a:rPr lang="es-ES" sz="4000" dirty="0">
                <a:latin typeface="Arial" panose="020B0604020202020204" pitchFamily="34" charset="0"/>
                <a:cs typeface="Arial" panose="020B0604020202020204" pitchFamily="34" charset="0"/>
              </a:rPr>
              <a:t>.</a:t>
            </a:r>
            <a:endParaRPr lang="es-ES" sz="4000" baseline="30000" dirty="0">
              <a:latin typeface="Arial" panose="020B0604020202020204" pitchFamily="34" charset="0"/>
              <a:cs typeface="Arial" panose="020B0604020202020204" pitchFamily="34" charset="0"/>
            </a:endParaRPr>
          </a:p>
          <a:p>
            <a:pPr algn="just"/>
            <a:endParaRPr lang="es-ES" sz="4000" baseline="30000" dirty="0">
              <a:latin typeface="Arial" panose="020B0604020202020204" pitchFamily="34" charset="0"/>
              <a:cs typeface="Arial" panose="020B0604020202020204" pitchFamily="34" charset="0"/>
            </a:endParaRPr>
          </a:p>
        </p:txBody>
      </p:sp>
      <p:sp>
        <p:nvSpPr>
          <p:cNvPr id="26" name="Rectángulo redondeado 25">
            <a:extLst>
              <a:ext uri="{FF2B5EF4-FFF2-40B4-BE49-F238E27FC236}">
                <a16:creationId xmlns:a16="http://schemas.microsoft.com/office/drawing/2014/main" id="{230673C4-7CB2-7143-B0C6-18756FC9B02E}"/>
              </a:ext>
            </a:extLst>
          </p:cNvPr>
          <p:cNvSpPr/>
          <p:nvPr/>
        </p:nvSpPr>
        <p:spPr>
          <a:xfrm>
            <a:off x="15420203" y="12837679"/>
            <a:ext cx="16278778" cy="1068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solidFill>
                  <a:schemeClr val="tx1"/>
                </a:solidFill>
                <a:latin typeface="Arial" panose="020B0604020202020204" pitchFamily="34" charset="0"/>
                <a:cs typeface="Arial" panose="020B0604020202020204" pitchFamily="34" charset="0"/>
              </a:rPr>
              <a:t>Objetivo</a:t>
            </a:r>
            <a:r>
              <a:rPr lang="es-ES" dirty="0">
                <a:solidFill>
                  <a:schemeClr val="tx1"/>
                </a:solidFill>
                <a:latin typeface="Arial" panose="020B0604020202020204" pitchFamily="34" charset="0"/>
                <a:cs typeface="Arial" panose="020B0604020202020204" pitchFamily="34" charset="0"/>
              </a:rPr>
              <a:t> </a:t>
            </a:r>
          </a:p>
        </p:txBody>
      </p:sp>
      <p:sp>
        <p:nvSpPr>
          <p:cNvPr id="27" name="CuadroTexto 26">
            <a:extLst>
              <a:ext uri="{FF2B5EF4-FFF2-40B4-BE49-F238E27FC236}">
                <a16:creationId xmlns:a16="http://schemas.microsoft.com/office/drawing/2014/main" id="{A5C78F41-259C-A740-BC26-F583C18015A8}"/>
              </a:ext>
            </a:extLst>
          </p:cNvPr>
          <p:cNvSpPr txBox="1"/>
          <p:nvPr/>
        </p:nvSpPr>
        <p:spPr>
          <a:xfrm>
            <a:off x="15704630" y="14116360"/>
            <a:ext cx="15918207" cy="2554545"/>
          </a:xfrm>
          <a:prstGeom prst="rect">
            <a:avLst/>
          </a:prstGeom>
          <a:noFill/>
        </p:spPr>
        <p:txBody>
          <a:bodyPr wrap="square" rtlCol="0">
            <a:spAutoFit/>
          </a:bodyPr>
          <a:lstStyle/>
          <a:p>
            <a:pPr algn="just"/>
            <a:r>
              <a:rPr lang="es-ES" sz="4000" dirty="0">
                <a:latin typeface="Arial" panose="020B0604020202020204" pitchFamily="34" charset="0"/>
                <a:cs typeface="Arial" panose="020B0604020202020204" pitchFamily="34" charset="0"/>
              </a:rPr>
              <a:t>Este estudio tuvo como objetivo el análisis del efecto que la naturaleza de las materias primas empleadas en plantas de compostaje industriales que procesan diferentes residuos en las características y calidad del compost obtenido.</a:t>
            </a:r>
          </a:p>
        </p:txBody>
      </p:sp>
      <p:sp>
        <p:nvSpPr>
          <p:cNvPr id="17" name="Rectángulo redondeado 16">
            <a:extLst>
              <a:ext uri="{FF2B5EF4-FFF2-40B4-BE49-F238E27FC236}">
                <a16:creationId xmlns:a16="http://schemas.microsoft.com/office/drawing/2014/main" id="{B979A24C-1E4C-F443-BAC3-88525EF92EA6}"/>
              </a:ext>
            </a:extLst>
          </p:cNvPr>
          <p:cNvSpPr/>
          <p:nvPr/>
        </p:nvSpPr>
        <p:spPr>
          <a:xfrm>
            <a:off x="879580" y="18664014"/>
            <a:ext cx="13018513" cy="897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solidFill>
                  <a:schemeClr val="tx1"/>
                </a:solidFill>
              </a:rPr>
              <a:t>Material y métodos </a:t>
            </a:r>
          </a:p>
        </p:txBody>
      </p:sp>
      <p:sp>
        <p:nvSpPr>
          <p:cNvPr id="29" name="CuadroTexto 28">
            <a:extLst>
              <a:ext uri="{FF2B5EF4-FFF2-40B4-BE49-F238E27FC236}">
                <a16:creationId xmlns:a16="http://schemas.microsoft.com/office/drawing/2014/main" id="{7E716D7C-F48B-6E48-AFB3-8FF9C405159B}"/>
              </a:ext>
            </a:extLst>
          </p:cNvPr>
          <p:cNvSpPr txBox="1"/>
          <p:nvPr/>
        </p:nvSpPr>
        <p:spPr>
          <a:xfrm>
            <a:off x="1256574" y="19773925"/>
            <a:ext cx="11456688" cy="646331"/>
          </a:xfrm>
          <a:prstGeom prst="rect">
            <a:avLst/>
          </a:prstGeom>
          <a:solidFill>
            <a:srgbClr val="FFC000"/>
          </a:solidFill>
        </p:spPr>
        <p:txBody>
          <a:bodyPr wrap="square" rtlCol="0">
            <a:spAutoFit/>
          </a:bodyPr>
          <a:lstStyle/>
          <a:p>
            <a:r>
              <a:rPr lang="es-ES" sz="3600" b="1" dirty="0">
                <a:latin typeface="Arial" panose="020B0604020202020204" pitchFamily="34" charset="0"/>
                <a:cs typeface="Arial" panose="020B0604020202020204" pitchFamily="34" charset="0"/>
              </a:rPr>
              <a:t>Características de las Instalaciones de compostaje</a:t>
            </a:r>
          </a:p>
        </p:txBody>
      </p:sp>
      <p:graphicFrame>
        <p:nvGraphicFramePr>
          <p:cNvPr id="5" name="Tabla 4">
            <a:extLst>
              <a:ext uri="{FF2B5EF4-FFF2-40B4-BE49-F238E27FC236}">
                <a16:creationId xmlns:a16="http://schemas.microsoft.com/office/drawing/2014/main" id="{C64674E3-1510-D545-995A-B9F0BEA7E5B2}"/>
              </a:ext>
            </a:extLst>
          </p:cNvPr>
          <p:cNvGraphicFramePr>
            <a:graphicFrameLocks noGrp="1"/>
          </p:cNvGraphicFramePr>
          <p:nvPr>
            <p:extLst>
              <p:ext uri="{D42A27DB-BD31-4B8C-83A1-F6EECF244321}">
                <p14:modId xmlns:p14="http://schemas.microsoft.com/office/powerpoint/2010/main" val="3484162102"/>
              </p:ext>
            </p:extLst>
          </p:nvPr>
        </p:nvGraphicFramePr>
        <p:xfrm>
          <a:off x="1387513" y="20671044"/>
          <a:ext cx="11456688" cy="9113393"/>
        </p:xfrm>
        <a:graphic>
          <a:graphicData uri="http://schemas.openxmlformats.org/drawingml/2006/table">
            <a:tbl>
              <a:tblPr firstRow="1" firstCol="1" lastCol="1" bandRow="1" bandCol="1">
                <a:tableStyleId>{69012ECD-51FC-41F1-AA8D-1B2483CD663E}</a:tableStyleId>
              </a:tblPr>
              <a:tblGrid>
                <a:gridCol w="2226819">
                  <a:extLst>
                    <a:ext uri="{9D8B030D-6E8A-4147-A177-3AD203B41FA5}">
                      <a16:colId xmlns:a16="http://schemas.microsoft.com/office/drawing/2014/main" val="1957699712"/>
                    </a:ext>
                  </a:extLst>
                </a:gridCol>
                <a:gridCol w="852737">
                  <a:extLst>
                    <a:ext uri="{9D8B030D-6E8A-4147-A177-3AD203B41FA5}">
                      <a16:colId xmlns:a16="http://schemas.microsoft.com/office/drawing/2014/main" val="3889200659"/>
                    </a:ext>
                  </a:extLst>
                </a:gridCol>
                <a:gridCol w="6219128">
                  <a:extLst>
                    <a:ext uri="{9D8B030D-6E8A-4147-A177-3AD203B41FA5}">
                      <a16:colId xmlns:a16="http://schemas.microsoft.com/office/drawing/2014/main" val="1605240793"/>
                    </a:ext>
                  </a:extLst>
                </a:gridCol>
                <a:gridCol w="2158004">
                  <a:extLst>
                    <a:ext uri="{9D8B030D-6E8A-4147-A177-3AD203B41FA5}">
                      <a16:colId xmlns:a16="http://schemas.microsoft.com/office/drawing/2014/main" val="733826157"/>
                    </a:ext>
                  </a:extLst>
                </a:gridCol>
              </a:tblGrid>
              <a:tr h="468896">
                <a:tc>
                  <a:txBody>
                    <a:bodyPr/>
                    <a:lstStyle/>
                    <a:p>
                      <a:pPr algn="ctr">
                        <a:lnSpc>
                          <a:spcPct val="107000"/>
                        </a:lnSpc>
                        <a:spcAft>
                          <a:spcPts val="0"/>
                        </a:spcAft>
                      </a:pPr>
                      <a:r>
                        <a:rPr lang="es-ES" sz="2000" dirty="0">
                          <a:solidFill>
                            <a:schemeClr val="tx1"/>
                          </a:solidFill>
                          <a:effectLst/>
                          <a:latin typeface="Arial" panose="020B0604020202020204" pitchFamily="34" charset="0"/>
                          <a:cs typeface="Arial" panose="020B0604020202020204" pitchFamily="34" charset="0"/>
                        </a:rPr>
                        <a:t>Tipo de residuo</a:t>
                      </a:r>
                      <a:endParaRPr lang="es-E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Code</a:t>
                      </a:r>
                      <a:endParaRPr lang="es-E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Materias primas </a:t>
                      </a:r>
                      <a:endParaRPr lang="es-E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s-ES" sz="2000" dirty="0">
                          <a:solidFill>
                            <a:schemeClr val="tx1"/>
                          </a:solidFill>
                          <a:effectLst/>
                          <a:latin typeface="Arial" panose="020B0604020202020204" pitchFamily="34" charset="0"/>
                          <a:cs typeface="Arial" panose="020B0604020202020204" pitchFamily="34" charset="0"/>
                        </a:rPr>
                        <a:t>Fase del compostaje </a:t>
                      </a:r>
                      <a:endParaRPr lang="es-E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extLst>
                  <a:ext uri="{0D108BD9-81ED-4DB2-BD59-A6C34878D82A}">
                    <a16:rowId xmlns:a16="http://schemas.microsoft.com/office/drawing/2014/main" val="431120271"/>
                  </a:ext>
                </a:extLst>
              </a:tr>
              <a:tr h="528505">
                <a:tc row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Residuo vegetal</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RV1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Residuos de cultivos de pepino y calabacín: tallos, hojas</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b="0" dirty="0">
                          <a:effectLst/>
                          <a:latin typeface="Arial" panose="020B0604020202020204" pitchFamily="34" charset="0"/>
                          <a:cs typeface="Arial" panose="020B0604020202020204" pitchFamily="34" charset="0"/>
                        </a:rPr>
                        <a:t>Materia prima </a:t>
                      </a:r>
                    </a:p>
                    <a:p>
                      <a:pPr algn="ctr">
                        <a:lnSpc>
                          <a:spcPct val="107000"/>
                        </a:lnSpc>
                        <a:spcAft>
                          <a:spcPts val="0"/>
                        </a:spcAft>
                      </a:pPr>
                      <a:r>
                        <a:rPr lang="en-US" sz="1800" b="0" dirty="0">
                          <a:effectLst/>
                          <a:latin typeface="Arial" panose="020B0604020202020204" pitchFamily="34" charset="0"/>
                          <a:cs typeface="Arial" panose="020B0604020202020204" pitchFamily="34" charset="0"/>
                        </a:rPr>
                        <a:t>Producto final</a:t>
                      </a:r>
                      <a:endParaRPr lang="es-ES" sz="1800" b="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3040339945"/>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RV2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Residuos de cultivos de pepino y calabacín: tallos, hojas</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b="0" dirty="0">
                          <a:effectLst/>
                          <a:latin typeface="Arial" panose="020B0604020202020204" pitchFamily="34" charset="0"/>
                          <a:cs typeface="Arial" panose="020B0604020202020204" pitchFamily="34" charset="0"/>
                        </a:rPr>
                        <a:t>Materia prima</a:t>
                      </a:r>
                    </a:p>
                    <a:p>
                      <a:pPr algn="ctr">
                        <a:lnSpc>
                          <a:spcPct val="107000"/>
                        </a:lnSpc>
                        <a:spcAft>
                          <a:spcPts val="0"/>
                        </a:spcAft>
                      </a:pPr>
                      <a:r>
                        <a:rPr lang="en-US" sz="1800" b="0" dirty="0">
                          <a:effectLst/>
                          <a:latin typeface="Arial" panose="020B0604020202020204" pitchFamily="34" charset="0"/>
                          <a:cs typeface="Arial" panose="020B0604020202020204" pitchFamily="34" charset="0"/>
                        </a:rPr>
                        <a:t>Producto final</a:t>
                      </a:r>
                      <a:endParaRPr lang="es-ES" sz="1800" b="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3393306528"/>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RV3</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Residuos de cultivos de pimiento: tallos, hojas</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b="0" dirty="0">
                          <a:effectLst/>
                          <a:latin typeface="Arial" panose="020B0604020202020204" pitchFamily="34" charset="0"/>
                          <a:cs typeface="Arial" panose="020B0604020202020204" pitchFamily="34" charset="0"/>
                        </a:rPr>
                        <a:t>Materia prima Producto final</a:t>
                      </a:r>
                      <a:endParaRPr lang="es-ES" sz="1800" b="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2989991970"/>
                  </a:ext>
                </a:extLst>
              </a:tr>
              <a:tr h="528505">
                <a:tc row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Lodos</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Lodos de depuradora + paja 1:1(v/v)</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b="0" dirty="0">
                          <a:effectLst/>
                          <a:latin typeface="Arial" panose="020B0604020202020204" pitchFamily="34" charset="0"/>
                          <a:cs typeface="Arial" panose="020B0604020202020204" pitchFamily="34" charset="0"/>
                        </a:rPr>
                        <a:t>Materia prima Producto final</a:t>
                      </a:r>
                      <a:endParaRPr lang="es-ES" sz="1800" b="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3607787908"/>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Lodos de depuradora + residuos de poda(1:1 v/v)</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b="0" dirty="0">
                          <a:effectLst/>
                          <a:latin typeface="Arial" panose="020B0604020202020204" pitchFamily="34" charset="0"/>
                          <a:cs typeface="Arial" panose="020B0604020202020204" pitchFamily="34" charset="0"/>
                        </a:rPr>
                        <a:t>Materia prima Producto final</a:t>
                      </a:r>
                      <a:endParaRPr lang="es-ES" sz="1800" b="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1436421374"/>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L3</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Lodos de depuradora secos (1:2 v/v)</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b="0" dirty="0">
                          <a:effectLst/>
                          <a:latin typeface="Arial" panose="020B0604020202020204" pitchFamily="34" charset="0"/>
                          <a:cs typeface="Arial" panose="020B0604020202020204" pitchFamily="34" charset="0"/>
                        </a:rPr>
                        <a:t>Materia prima Producto final </a:t>
                      </a:r>
                      <a:endParaRPr lang="es-ES" sz="1800" b="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2544687931"/>
                  </a:ext>
                </a:extLst>
              </a:tr>
              <a:tr h="528505">
                <a:tc row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Residuos sólidos urbanos</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RSU1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latin typeface="Arial" panose="020B0604020202020204" pitchFamily="34" charset="0"/>
                          <a:cs typeface="Arial" panose="020B0604020202020204" pitchFamily="34" charset="0"/>
                        </a:rPr>
                        <a:t>Residuos Sólidos Urbanos </a:t>
                      </a:r>
                      <a:r>
                        <a:rPr kumimoji="0" lang="es-ES" sz="1800" u="none" strike="noStrike" kern="1200" cap="none" spc="0" normalizeH="0" baseline="30000" noProof="0" dirty="0">
                          <a:ln>
                            <a:noFill/>
                          </a:ln>
                          <a:effectLst/>
                          <a:uLnTx/>
                          <a:uFillTx/>
                          <a:latin typeface="Arial" panose="020B0604020202020204" pitchFamily="34" charset="0"/>
                          <a:cs typeface="Arial" panose="020B0604020202020204" pitchFamily="34" charset="0"/>
                        </a:rPr>
                        <a:t>a</a:t>
                      </a:r>
                      <a:endParaRPr kumimoji="0" lang="es-ES" sz="1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952881838"/>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RSU2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latin typeface="Arial" panose="020B0604020202020204" pitchFamily="34" charset="0"/>
                          <a:cs typeface="Arial" panose="020B0604020202020204" pitchFamily="34" charset="0"/>
                        </a:rPr>
                        <a:t>Residuos Sólidos Urbanos</a:t>
                      </a:r>
                      <a:r>
                        <a:rPr kumimoji="0" lang="es-ES" sz="1800" u="none" strike="noStrike" kern="1200" cap="none" spc="0" normalizeH="0" baseline="30000" noProof="0" dirty="0">
                          <a:ln>
                            <a:noFill/>
                          </a:ln>
                          <a:effectLst/>
                          <a:uLnTx/>
                          <a:uFillTx/>
                          <a:latin typeface="Arial" panose="020B0604020202020204" pitchFamily="34" charset="0"/>
                          <a:cs typeface="Arial" panose="020B0604020202020204" pitchFamily="34" charset="0"/>
                        </a:rPr>
                        <a:t>a</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286484975"/>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RSU3</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s-ES" sz="1800" u="none" strike="noStrike" kern="1200" cap="none" spc="0" normalizeH="0" baseline="0" noProof="0" dirty="0">
                          <a:ln>
                            <a:noFill/>
                          </a:ln>
                          <a:effectLst/>
                          <a:uLnTx/>
                          <a:uFillTx/>
                          <a:latin typeface="Arial" panose="020B0604020202020204" pitchFamily="34" charset="0"/>
                          <a:cs typeface="Arial" panose="020B0604020202020204" pitchFamily="34" charset="0"/>
                        </a:rPr>
                        <a:t>Residuos Sólidos Urbanos</a:t>
                      </a:r>
                      <a:r>
                        <a:rPr kumimoji="0" lang="es-ES" sz="1800" u="none" strike="noStrike" kern="1200" cap="none" spc="0" normalizeH="0" baseline="30000" noProof="0" dirty="0">
                          <a:ln>
                            <a:noFill/>
                          </a:ln>
                          <a:effectLst/>
                          <a:uLnTx/>
                          <a:uFillTx/>
                          <a:latin typeface="Arial" panose="020B0604020202020204" pitchFamily="34" charset="0"/>
                          <a:cs typeface="Arial" panose="020B0604020202020204" pitchFamily="34" charset="0"/>
                        </a:rPr>
                        <a:t>a</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169598607"/>
                  </a:ext>
                </a:extLst>
              </a:tr>
              <a:tr h="528505">
                <a:tc row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Residuos agroalimentarios</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RAA1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Lodos de cítricos + podas de palmera (1:3 v/v)</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2131430281"/>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RAA2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Desecho de tomates + planas de tomate (tallos y hojas)</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1604846802"/>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RAA3</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Lodos de cítricos </a:t>
                      </a:r>
                      <a:r>
                        <a:rPr lang="en-US" sz="1800" baseline="30000" dirty="0">
                          <a:effectLst/>
                          <a:latin typeface="Arial" panose="020B0604020202020204" pitchFamily="34" charset="0"/>
                          <a:cs typeface="Arial" panose="020B0604020202020204" pitchFamily="34" charset="0"/>
                        </a:rPr>
                        <a:t>b</a:t>
                      </a:r>
                      <a:r>
                        <a:rPr lang="en-US" sz="1800" dirty="0">
                          <a:effectLst/>
                          <a:latin typeface="Arial" panose="020B0604020202020204" pitchFamily="34" charset="0"/>
                          <a:cs typeface="Arial" panose="020B0604020202020204" pitchFamily="34" charset="0"/>
                        </a:rPr>
                        <a:t>+ estiércol de cerdo + desechos de poda (principalmente palmera) (3:1:1.5 v/v)</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716749891"/>
                  </a:ext>
                </a:extLst>
              </a:tr>
              <a:tr h="371228">
                <a:tc rowSpan="3">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Alpeorujo</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ALP1</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Alpeorujo + estiércol de pollo + paja (20.2:3.6:1 w/w)</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4228467104"/>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ALP2</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Alpeorujo+ hojas de olivo + estiércol (12.5:3.5:1 w/w)</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r>
                        <a:rPr lang="en-US" sz="1800" dirty="0">
                          <a:effectLst/>
                          <a:latin typeface="Arial" panose="020B060402020202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910196652"/>
                  </a:ext>
                </a:extLst>
              </a:tr>
              <a:tr h="528505">
                <a:tc vMerge="1">
                  <a:txBody>
                    <a:bodyPr/>
                    <a:lstStyle/>
                    <a:p>
                      <a:pPr>
                        <a:lnSpc>
                          <a:spcPct val="107000"/>
                        </a:lnSpc>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ALP3</a:t>
                      </a:r>
                      <a:endParaRPr lang="es-ES" sz="1800" dirty="0">
                        <a:effectLst/>
                        <a:latin typeface="Arial" panose="020B0604020202020204" pitchFamily="34" charset="0"/>
                        <a:cs typeface="Arial" panose="020B0604020202020204" pitchFamily="34" charset="0"/>
                      </a:endParaRPr>
                    </a:p>
                    <a:p>
                      <a:pPr algn="ctr">
                        <a:lnSpc>
                          <a:spcPct val="107000"/>
                        </a:lnSpc>
                        <a:spcAft>
                          <a:spcPts val="0"/>
                        </a:spcAft>
                      </a:pPr>
                      <a:endParaRPr lang="es-ES" sz="1800" dirty="0">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Alpeorujo + estiércol + hojas de olivo (1:0.45:unknown w/w)</a:t>
                      </a:r>
                      <a:endParaRPr lang="es-E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950" marR="62950" marT="0" marB="0" anchor="ctr"/>
                </a:tc>
                <a:tc>
                  <a:txBody>
                    <a:bodyPr/>
                    <a:lstStyle/>
                    <a:p>
                      <a:pPr marL="0" marR="0" lvl="0" indent="0" algn="ctr" defTabSz="3239902" rtl="0" eaLnBrk="1" fontAlgn="auto" latinLnBrk="0" hangingPunct="1">
                        <a:lnSpc>
                          <a:spcPct val="107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Arial" panose="020B0604020202020204" pitchFamily="34" charset="0"/>
                          <a:cs typeface="Arial" panose="020B0604020202020204" pitchFamily="34" charset="0"/>
                        </a:rPr>
                        <a:t>Materia prima Producto final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2950" marR="62950" marT="0" marB="0"/>
                </a:tc>
                <a:extLst>
                  <a:ext uri="{0D108BD9-81ED-4DB2-BD59-A6C34878D82A}">
                    <a16:rowId xmlns:a16="http://schemas.microsoft.com/office/drawing/2014/main" val="1106882282"/>
                  </a:ext>
                </a:extLst>
              </a:tr>
            </a:tbl>
          </a:graphicData>
        </a:graphic>
      </p:graphicFrame>
      <p:sp>
        <p:nvSpPr>
          <p:cNvPr id="30" name="Rectángulo redondeado 29">
            <a:extLst>
              <a:ext uri="{FF2B5EF4-FFF2-40B4-BE49-F238E27FC236}">
                <a16:creationId xmlns:a16="http://schemas.microsoft.com/office/drawing/2014/main" id="{3DB0319A-E3E1-2E44-B2AB-C200F006E02C}"/>
              </a:ext>
            </a:extLst>
          </p:cNvPr>
          <p:cNvSpPr/>
          <p:nvPr/>
        </p:nvSpPr>
        <p:spPr>
          <a:xfrm>
            <a:off x="15420203" y="16911961"/>
            <a:ext cx="16278778" cy="919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solidFill>
                  <a:schemeClr val="tx1"/>
                </a:solidFill>
                <a:latin typeface="Arial" panose="020B0604020202020204" pitchFamily="34" charset="0"/>
                <a:cs typeface="Arial" panose="020B0604020202020204" pitchFamily="34" charset="0"/>
              </a:rPr>
              <a:t>Resultados</a:t>
            </a:r>
            <a:r>
              <a:rPr lang="es-ES" sz="5400" dirty="0">
                <a:solidFill>
                  <a:schemeClr val="tx1"/>
                </a:solidFill>
              </a:rPr>
              <a:t> </a:t>
            </a:r>
          </a:p>
        </p:txBody>
      </p:sp>
      <p:sp>
        <p:nvSpPr>
          <p:cNvPr id="32" name="Rectángulo redondeado 31">
            <a:extLst>
              <a:ext uri="{FF2B5EF4-FFF2-40B4-BE49-F238E27FC236}">
                <a16:creationId xmlns:a16="http://schemas.microsoft.com/office/drawing/2014/main" id="{7E02A74E-2ED4-EF40-9EB6-008FA5CE799C}"/>
              </a:ext>
            </a:extLst>
          </p:cNvPr>
          <p:cNvSpPr/>
          <p:nvPr/>
        </p:nvSpPr>
        <p:spPr>
          <a:xfrm>
            <a:off x="552809" y="34471673"/>
            <a:ext cx="13581544" cy="1008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solidFill>
                  <a:schemeClr val="tx1"/>
                </a:solidFill>
                <a:latin typeface="Arial" panose="020B0604020202020204" pitchFamily="34" charset="0"/>
                <a:cs typeface="Arial" panose="020B0604020202020204" pitchFamily="34" charset="0"/>
              </a:rPr>
              <a:t>Conclusiones </a:t>
            </a:r>
          </a:p>
        </p:txBody>
      </p:sp>
      <p:grpSp>
        <p:nvGrpSpPr>
          <p:cNvPr id="16" name="Grupo 15">
            <a:extLst>
              <a:ext uri="{FF2B5EF4-FFF2-40B4-BE49-F238E27FC236}">
                <a16:creationId xmlns:a16="http://schemas.microsoft.com/office/drawing/2014/main" id="{897D6DE2-699E-3E4A-A456-A5807FDBC4EB}"/>
              </a:ext>
            </a:extLst>
          </p:cNvPr>
          <p:cNvGrpSpPr/>
          <p:nvPr/>
        </p:nvGrpSpPr>
        <p:grpSpPr>
          <a:xfrm>
            <a:off x="13898094" y="27468134"/>
            <a:ext cx="17719658" cy="10634990"/>
            <a:chOff x="12498378" y="27299453"/>
            <a:chExt cx="18108509" cy="9857859"/>
          </a:xfrm>
        </p:grpSpPr>
        <p:sp>
          <p:nvSpPr>
            <p:cNvPr id="13" name="CuadroTexto 12">
              <a:extLst>
                <a:ext uri="{FF2B5EF4-FFF2-40B4-BE49-F238E27FC236}">
                  <a16:creationId xmlns:a16="http://schemas.microsoft.com/office/drawing/2014/main" id="{B598CEB3-81AF-5045-9076-BA16D449511B}"/>
                </a:ext>
              </a:extLst>
            </p:cNvPr>
            <p:cNvSpPr txBox="1"/>
            <p:nvPr/>
          </p:nvSpPr>
          <p:spPr>
            <a:xfrm>
              <a:off x="24511210" y="28588312"/>
              <a:ext cx="6095677" cy="6875402"/>
            </a:xfrm>
            <a:prstGeom prst="rect">
              <a:avLst/>
            </a:prstGeom>
            <a:noFill/>
          </p:spPr>
          <p:txBody>
            <a:bodyPr wrap="square" rtlCol="0">
              <a:spAutoFit/>
            </a:bodyPr>
            <a:lstStyle/>
            <a:p>
              <a:pPr algn="just"/>
              <a:r>
                <a:rPr lang="es-ES" sz="2800" b="1" dirty="0">
                  <a:latin typeface="Arial" panose="020B0604020202020204" pitchFamily="34" charset="0"/>
                  <a:cs typeface="Arial" panose="020B0604020202020204" pitchFamily="34" charset="0"/>
                </a:rPr>
                <a:t>Figura 2</a:t>
              </a:r>
              <a:r>
                <a:rPr lang="es-ES" sz="2800" dirty="0">
                  <a:latin typeface="Arial" panose="020B0604020202020204" pitchFamily="34" charset="0"/>
                  <a:cs typeface="Arial" panose="020B0604020202020204" pitchFamily="34" charset="0"/>
                </a:rPr>
                <a:t>: Variación del índice de germinación en el función de material de las distintas  plantas  compostaje :Alpeorujo (ALP), Lodos (L), Residuos Agroalimentarios (RAA), Residuos Sólidos Urbanos (RSU) , Residuo Vegetal (RV) en la fase del proceso de compostaje  de producto final (PRF). </a:t>
              </a:r>
            </a:p>
            <a:p>
              <a:pPr algn="just"/>
              <a:r>
                <a:rPr lang="es-ES" sz="2800" dirty="0">
                  <a:latin typeface="Arial" panose="020B0604020202020204" pitchFamily="34" charset="0"/>
                  <a:cs typeface="Arial" panose="020B0604020202020204" pitchFamily="34" charset="0"/>
                </a:rPr>
                <a:t>Las plantas correspondientes a ALP, L, RAA obtuvieron un valor de IG mayor al 70%. Obteniéndose los mejores resultados de IG para la planta RAA .</a:t>
              </a:r>
            </a:p>
            <a:p>
              <a:pPr algn="just"/>
              <a:r>
                <a:rPr lang="es-ES" sz="2800" dirty="0">
                  <a:latin typeface="Arial" panose="020B0604020202020204" pitchFamily="34" charset="0"/>
                  <a:cs typeface="Arial" panose="020B0604020202020204" pitchFamily="34" charset="0"/>
                </a:rPr>
                <a:t>En las plantas RSU, RV el valor de IG no superó el 30%.</a:t>
              </a:r>
            </a:p>
            <a:p>
              <a:endParaRPr lang="es-ES" sz="2800" dirty="0"/>
            </a:p>
          </p:txBody>
        </p:sp>
        <p:pic>
          <p:nvPicPr>
            <p:cNvPr id="36" name="Imagen 35">
              <a:extLst>
                <a:ext uri="{FF2B5EF4-FFF2-40B4-BE49-F238E27FC236}">
                  <a16:creationId xmlns:a16="http://schemas.microsoft.com/office/drawing/2014/main" id="{F780D36A-F68D-2449-A02E-661D18EF5BC6}"/>
                </a:ext>
              </a:extLst>
            </p:cNvPr>
            <p:cNvPicPr/>
            <p:nvPr/>
          </p:nvPicPr>
          <p:blipFill rotWithShape="1">
            <a:blip r:embed="rId10">
              <a:extLst>
                <a:ext uri="{28A0092B-C50C-407E-A947-70E740481C1C}">
                  <a14:useLocalDpi xmlns:a14="http://schemas.microsoft.com/office/drawing/2010/main" val="0"/>
                </a:ext>
              </a:extLst>
            </a:blip>
            <a:srcRect l="14337" t="19030" r="19393" b="9291"/>
            <a:stretch/>
          </p:blipFill>
          <p:spPr bwMode="auto">
            <a:xfrm>
              <a:off x="12498378" y="27903313"/>
              <a:ext cx="11772763" cy="9253999"/>
            </a:xfrm>
            <a:prstGeom prst="rect">
              <a:avLst/>
            </a:prstGeom>
            <a:noFill/>
            <a:ln>
              <a:noFill/>
            </a:ln>
          </p:spPr>
        </p:pic>
        <p:sp>
          <p:nvSpPr>
            <p:cNvPr id="49" name="CuadroTexto 48">
              <a:extLst>
                <a:ext uri="{FF2B5EF4-FFF2-40B4-BE49-F238E27FC236}">
                  <a16:creationId xmlns:a16="http://schemas.microsoft.com/office/drawing/2014/main" id="{D7021CE6-A37A-F948-B650-707CBD994F2F}"/>
                </a:ext>
              </a:extLst>
            </p:cNvPr>
            <p:cNvSpPr txBox="1"/>
            <p:nvPr/>
          </p:nvSpPr>
          <p:spPr>
            <a:xfrm>
              <a:off x="19649738" y="27299453"/>
              <a:ext cx="5894738" cy="599102"/>
            </a:xfrm>
            <a:prstGeom prst="rect">
              <a:avLst/>
            </a:prstGeom>
            <a:solidFill>
              <a:srgbClr val="FFC000"/>
            </a:solidFill>
          </p:spPr>
          <p:txBody>
            <a:bodyPr wrap="square" rtlCol="0">
              <a:spAutoFit/>
            </a:bodyPr>
            <a:lstStyle/>
            <a:p>
              <a:pPr algn="ctr"/>
              <a:r>
                <a:rPr lang="es-ES" sz="3600" b="1" dirty="0">
                  <a:latin typeface="Arial" panose="020B0604020202020204" pitchFamily="34" charset="0"/>
                  <a:cs typeface="Arial" panose="020B0604020202020204" pitchFamily="34" charset="0"/>
                </a:rPr>
                <a:t>Índice de Germinación</a:t>
              </a:r>
            </a:p>
          </p:txBody>
        </p:sp>
      </p:grpSp>
      <p:sp>
        <p:nvSpPr>
          <p:cNvPr id="52" name="CuadroTexto 51">
            <a:extLst>
              <a:ext uri="{FF2B5EF4-FFF2-40B4-BE49-F238E27FC236}">
                <a16:creationId xmlns:a16="http://schemas.microsoft.com/office/drawing/2014/main" id="{054FFD18-F7FB-344E-9F81-E47E1D1BF6D3}"/>
              </a:ext>
            </a:extLst>
          </p:cNvPr>
          <p:cNvSpPr txBox="1"/>
          <p:nvPr/>
        </p:nvSpPr>
        <p:spPr>
          <a:xfrm>
            <a:off x="395771" y="35629545"/>
            <a:ext cx="13502322" cy="7848302"/>
          </a:xfrm>
          <a:prstGeom prst="rect">
            <a:avLst/>
          </a:prstGeom>
          <a:noFill/>
        </p:spPr>
        <p:txBody>
          <a:bodyPr wrap="square" rtlCol="0">
            <a:spAutoFit/>
          </a:bodyPr>
          <a:lstStyle/>
          <a:p>
            <a:pPr marL="571500" indent="-571500" algn="just">
              <a:buClr>
                <a:srgbClr val="FFC000"/>
              </a:buClr>
              <a:buFont typeface="Wingdings" pitchFamily="2" charset="2"/>
              <a:buChar char="q"/>
            </a:pPr>
            <a:r>
              <a:rPr lang="es-ES" sz="3600" dirty="0">
                <a:latin typeface="Arial" panose="020B0604020202020204" pitchFamily="34" charset="0"/>
                <a:cs typeface="Arial" panose="020B0604020202020204" pitchFamily="34" charset="0"/>
              </a:rPr>
              <a:t>Las materias primas procesadas en cada planta de compostaje presentan una gran variabilidad tanto en composición como en características. </a:t>
            </a:r>
          </a:p>
          <a:p>
            <a:pPr marL="571500" indent="-571500" algn="just">
              <a:buClr>
                <a:srgbClr val="FFC000"/>
              </a:buClr>
              <a:buFont typeface="Wingdings" pitchFamily="2" charset="2"/>
              <a:buChar char="q"/>
            </a:pPr>
            <a:r>
              <a:rPr lang="es-ES" sz="3600" dirty="0">
                <a:latin typeface="Arial" panose="020B0604020202020204" pitchFamily="34" charset="0"/>
                <a:cs typeface="Arial" panose="020B0604020202020204" pitchFamily="34" charset="0"/>
              </a:rPr>
              <a:t>Las plantas en las que se obtuvo un compost menos fitotóxico, fueron las que procesaron residuos agroalimentarios, lodos de depuradora y alpeorujo, con valores del índice de germinación (IG) superiores a 70%. </a:t>
            </a:r>
          </a:p>
          <a:p>
            <a:pPr marL="571500" indent="-571500" algn="just">
              <a:buClr>
                <a:srgbClr val="FFC000"/>
              </a:buClr>
              <a:buFont typeface="Wingdings" pitchFamily="2" charset="2"/>
              <a:buChar char="q"/>
            </a:pPr>
            <a:r>
              <a:rPr lang="es-ES" sz="3600" dirty="0">
                <a:latin typeface="Arial" panose="020B0604020202020204" pitchFamily="34" charset="0"/>
                <a:cs typeface="Arial" panose="020B0604020202020204" pitchFamily="34" charset="0"/>
              </a:rPr>
              <a:t>Las plantas que procesaban residuos vegetales y residuos sólidos urbanos presentaron un alto grado de fitotoxicidad obteniéndose valores de IG menores del 30%. </a:t>
            </a:r>
          </a:p>
          <a:p>
            <a:pPr marL="571500" indent="-571500" algn="just">
              <a:buClr>
                <a:srgbClr val="FFC000"/>
              </a:buClr>
              <a:buFont typeface="Wingdings" pitchFamily="2" charset="2"/>
              <a:buChar char="q"/>
            </a:pPr>
            <a:r>
              <a:rPr lang="es-ES" sz="3600" dirty="0">
                <a:latin typeface="Arial" panose="020B0604020202020204" pitchFamily="34" charset="0"/>
                <a:cs typeface="Arial" panose="020B0604020202020204" pitchFamily="34" charset="0"/>
              </a:rPr>
              <a:t>El compostaje corrige las deficiencias de las materias primas de partida, para obtener un compost con calidad suficiente para ser utilizado en agricultura.</a:t>
            </a:r>
          </a:p>
          <a:p>
            <a:endParaRPr lang="es-ES" sz="3600" dirty="0">
              <a:latin typeface="Arial" panose="020B0604020202020204" pitchFamily="34" charset="0"/>
              <a:cs typeface="Arial" panose="020B0604020202020204" pitchFamily="34" charset="0"/>
            </a:endParaRPr>
          </a:p>
        </p:txBody>
      </p:sp>
      <p:sp>
        <p:nvSpPr>
          <p:cNvPr id="37" name="Rectángulo redondeado 36">
            <a:extLst>
              <a:ext uri="{FF2B5EF4-FFF2-40B4-BE49-F238E27FC236}">
                <a16:creationId xmlns:a16="http://schemas.microsoft.com/office/drawing/2014/main" id="{8A85AD07-2E96-A74D-B943-72658059DF39}"/>
              </a:ext>
            </a:extLst>
          </p:cNvPr>
          <p:cNvSpPr/>
          <p:nvPr/>
        </p:nvSpPr>
        <p:spPr>
          <a:xfrm>
            <a:off x="14998273" y="37907827"/>
            <a:ext cx="16960489" cy="1008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solidFill>
                  <a:schemeClr val="tx1"/>
                </a:solidFill>
                <a:latin typeface="Arial" panose="020B0604020202020204" pitchFamily="34" charset="0"/>
                <a:cs typeface="Arial" panose="020B0604020202020204" pitchFamily="34" charset="0"/>
              </a:rPr>
              <a:t>Bibliografía </a:t>
            </a:r>
          </a:p>
        </p:txBody>
      </p:sp>
      <p:sp>
        <p:nvSpPr>
          <p:cNvPr id="2" name="CuadroTexto 1">
            <a:extLst>
              <a:ext uri="{FF2B5EF4-FFF2-40B4-BE49-F238E27FC236}">
                <a16:creationId xmlns:a16="http://schemas.microsoft.com/office/drawing/2014/main" id="{7611F13A-A95B-414A-946E-B79BF8FAAD48}"/>
              </a:ext>
            </a:extLst>
          </p:cNvPr>
          <p:cNvSpPr txBox="1"/>
          <p:nvPr/>
        </p:nvSpPr>
        <p:spPr>
          <a:xfrm>
            <a:off x="15420203" y="39048840"/>
            <a:ext cx="17090306"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 S. Goyal, S.K. Dhull, K. K. Kapoor, Bioresour. Technol. </a:t>
            </a:r>
            <a:r>
              <a:rPr lang="en-US" sz="3200" b="1" dirty="0">
                <a:latin typeface="Arial" panose="020B0604020202020204" pitchFamily="34" charset="0"/>
                <a:cs typeface="Arial" panose="020B0604020202020204" pitchFamily="34" charset="0"/>
              </a:rPr>
              <a:t>2005</a:t>
            </a:r>
            <a:r>
              <a:rPr lang="en-US" sz="3200" dirty="0">
                <a:latin typeface="Arial" panose="020B0604020202020204" pitchFamily="34" charset="0"/>
                <a:cs typeface="Arial" panose="020B0604020202020204" pitchFamily="34" charset="0"/>
              </a:rPr>
              <a:t>, 96, 1584-1591.</a:t>
            </a:r>
            <a:endParaRPr lang="es-E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2 F. Zucconi, A. Monaco, M. De Bertoldi, Biocycle .</a:t>
            </a:r>
            <a:r>
              <a:rPr lang="en-US" sz="3200" b="1" dirty="0">
                <a:latin typeface="Arial" panose="020B0604020202020204" pitchFamily="34" charset="0"/>
                <a:cs typeface="Arial" panose="020B0604020202020204" pitchFamily="34" charset="0"/>
              </a:rPr>
              <a:t>1981</a:t>
            </a:r>
            <a:r>
              <a:rPr lang="en-US" sz="3200" dirty="0">
                <a:latin typeface="Arial" panose="020B0604020202020204" pitchFamily="34" charset="0"/>
                <a:cs typeface="Arial" panose="020B0604020202020204" pitchFamily="34" charset="0"/>
              </a:rPr>
              <a:t>, 22, 27–2.</a:t>
            </a:r>
            <a:endParaRPr lang="es-ES" sz="3200" dirty="0">
              <a:latin typeface="Arial" panose="020B0604020202020204" pitchFamily="34" charset="0"/>
              <a:cs typeface="Arial" panose="020B0604020202020204" pitchFamily="34" charset="0"/>
            </a:endParaRPr>
          </a:p>
        </p:txBody>
      </p:sp>
      <p:sp>
        <p:nvSpPr>
          <p:cNvPr id="41" name="Rectángulo redondeado 40">
            <a:extLst>
              <a:ext uri="{FF2B5EF4-FFF2-40B4-BE49-F238E27FC236}">
                <a16:creationId xmlns:a16="http://schemas.microsoft.com/office/drawing/2014/main" id="{AF88F02A-C0D2-0243-9A35-EDB03198A24F}"/>
              </a:ext>
            </a:extLst>
          </p:cNvPr>
          <p:cNvSpPr/>
          <p:nvPr/>
        </p:nvSpPr>
        <p:spPr>
          <a:xfrm>
            <a:off x="15175846" y="40318405"/>
            <a:ext cx="17208246" cy="1008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solidFill>
                  <a:schemeClr val="tx1"/>
                </a:solidFill>
                <a:latin typeface="Arial" panose="020B0604020202020204" pitchFamily="34" charset="0"/>
                <a:cs typeface="Arial" panose="020B0604020202020204" pitchFamily="34" charset="0"/>
              </a:rPr>
              <a:t>Agradecimientos </a:t>
            </a:r>
          </a:p>
        </p:txBody>
      </p:sp>
      <p:sp>
        <p:nvSpPr>
          <p:cNvPr id="7" name="CuadroTexto 6">
            <a:extLst>
              <a:ext uri="{FF2B5EF4-FFF2-40B4-BE49-F238E27FC236}">
                <a16:creationId xmlns:a16="http://schemas.microsoft.com/office/drawing/2014/main" id="{B4E170F7-D649-8B41-9C5F-575A6993A207}"/>
              </a:ext>
            </a:extLst>
          </p:cNvPr>
          <p:cNvSpPr txBox="1"/>
          <p:nvPr/>
        </p:nvSpPr>
        <p:spPr>
          <a:xfrm>
            <a:off x="14998273" y="41421127"/>
            <a:ext cx="13525927" cy="2176430"/>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Este trabajo ha sido financiado  por el Ministerio de      Economía y Competitividad a través del proyecto AGL2015-645-R.</a:t>
            </a:r>
          </a:p>
          <a:p>
            <a:endParaRPr lang="es-ES" dirty="0"/>
          </a:p>
        </p:txBody>
      </p:sp>
      <p:pic>
        <p:nvPicPr>
          <p:cNvPr id="42" name="Imagen 41">
            <a:extLst>
              <a:ext uri="{FF2B5EF4-FFF2-40B4-BE49-F238E27FC236}">
                <a16:creationId xmlns:a16="http://schemas.microsoft.com/office/drawing/2014/main" id="{F24142BF-3951-4947-8F47-C8ECB573F9B0}"/>
              </a:ext>
            </a:extLst>
          </p:cNvPr>
          <p:cNvPicPr>
            <a:picLocks noChangeAspect="1"/>
          </p:cNvPicPr>
          <p:nvPr/>
        </p:nvPicPr>
        <p:blipFill>
          <a:blip r:embed="rId11"/>
          <a:stretch>
            <a:fillRect/>
          </a:stretch>
        </p:blipFill>
        <p:spPr>
          <a:xfrm>
            <a:off x="27272171" y="41485045"/>
            <a:ext cx="4793169" cy="1268780"/>
          </a:xfrm>
          <a:prstGeom prst="rect">
            <a:avLst/>
          </a:prstGeom>
        </p:spPr>
      </p:pic>
      <p:grpSp>
        <p:nvGrpSpPr>
          <p:cNvPr id="48" name="Grupo 47">
            <a:extLst>
              <a:ext uri="{FF2B5EF4-FFF2-40B4-BE49-F238E27FC236}">
                <a16:creationId xmlns:a16="http://schemas.microsoft.com/office/drawing/2014/main" id="{54E341B4-19F6-C345-863C-021A3D1CB779}"/>
              </a:ext>
            </a:extLst>
          </p:cNvPr>
          <p:cNvGrpSpPr/>
          <p:nvPr/>
        </p:nvGrpSpPr>
        <p:grpSpPr>
          <a:xfrm>
            <a:off x="15211095" y="24362815"/>
            <a:ext cx="8044337" cy="710236"/>
            <a:chOff x="23413852" y="24443853"/>
            <a:chExt cx="8044337" cy="710236"/>
          </a:xfrm>
        </p:grpSpPr>
        <p:sp>
          <p:nvSpPr>
            <p:cNvPr id="51" name="Rectángulo 50">
              <a:extLst>
                <a:ext uri="{FF2B5EF4-FFF2-40B4-BE49-F238E27FC236}">
                  <a16:creationId xmlns:a16="http://schemas.microsoft.com/office/drawing/2014/main" id="{6A133ECB-D815-8D40-AFF6-5C402797AAB7}"/>
                </a:ext>
              </a:extLst>
            </p:cNvPr>
            <p:cNvSpPr/>
            <p:nvPr/>
          </p:nvSpPr>
          <p:spPr>
            <a:xfrm>
              <a:off x="23413852" y="24443853"/>
              <a:ext cx="7760709" cy="71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CuadroTexto 52">
              <a:extLst>
                <a:ext uri="{FF2B5EF4-FFF2-40B4-BE49-F238E27FC236}">
                  <a16:creationId xmlns:a16="http://schemas.microsoft.com/office/drawing/2014/main" id="{CD2E11E3-122B-7A43-A47E-E33CBEF5AF42}"/>
                </a:ext>
              </a:extLst>
            </p:cNvPr>
            <p:cNvSpPr txBox="1"/>
            <p:nvPr/>
          </p:nvSpPr>
          <p:spPr>
            <a:xfrm>
              <a:off x="23532064" y="24569659"/>
              <a:ext cx="7926125" cy="338554"/>
            </a:xfrm>
            <a:prstGeom prst="rect">
              <a:avLst/>
            </a:prstGeom>
            <a:noFill/>
          </p:spPr>
          <p:txBody>
            <a:bodyPr wrap="square" rtlCol="0">
              <a:spAutoFit/>
            </a:bodyPr>
            <a:lstStyle/>
            <a:p>
              <a:r>
                <a:rPr lang="es-ES" sz="1600" dirty="0">
                  <a:solidFill>
                    <a:schemeClr val="bg2">
                      <a:lumMod val="50000"/>
                    </a:schemeClr>
                  </a:solidFill>
                </a:rPr>
                <a:t>RV1   RV2   RV3   RSU1  RSU2  RSU3    L1      L2      L3    RAA1  RAA2  RAA3  ALP1  ALP2 ALP3</a:t>
              </a:r>
            </a:p>
          </p:txBody>
        </p:sp>
      </p:grpSp>
      <p:grpSp>
        <p:nvGrpSpPr>
          <p:cNvPr id="61" name="Grupo 60">
            <a:extLst>
              <a:ext uri="{FF2B5EF4-FFF2-40B4-BE49-F238E27FC236}">
                <a16:creationId xmlns:a16="http://schemas.microsoft.com/office/drawing/2014/main" id="{F56E75CA-2C29-0144-A821-653D4D2AF08A}"/>
              </a:ext>
            </a:extLst>
          </p:cNvPr>
          <p:cNvGrpSpPr/>
          <p:nvPr/>
        </p:nvGrpSpPr>
        <p:grpSpPr>
          <a:xfrm>
            <a:off x="24198054" y="24362815"/>
            <a:ext cx="8044337" cy="710236"/>
            <a:chOff x="23413852" y="24443853"/>
            <a:chExt cx="8044337" cy="710236"/>
          </a:xfrm>
        </p:grpSpPr>
        <p:sp>
          <p:nvSpPr>
            <p:cNvPr id="62" name="Rectángulo 61">
              <a:extLst>
                <a:ext uri="{FF2B5EF4-FFF2-40B4-BE49-F238E27FC236}">
                  <a16:creationId xmlns:a16="http://schemas.microsoft.com/office/drawing/2014/main" id="{C95E3087-6593-9649-B095-B86AD813CE43}"/>
                </a:ext>
              </a:extLst>
            </p:cNvPr>
            <p:cNvSpPr/>
            <p:nvPr/>
          </p:nvSpPr>
          <p:spPr>
            <a:xfrm>
              <a:off x="23413852" y="24443853"/>
              <a:ext cx="7760709" cy="71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CuadroTexto 62">
              <a:extLst>
                <a:ext uri="{FF2B5EF4-FFF2-40B4-BE49-F238E27FC236}">
                  <a16:creationId xmlns:a16="http://schemas.microsoft.com/office/drawing/2014/main" id="{1ACA97C5-5288-9C4B-8D04-30F179CF1B53}"/>
                </a:ext>
              </a:extLst>
            </p:cNvPr>
            <p:cNvSpPr txBox="1"/>
            <p:nvPr/>
          </p:nvSpPr>
          <p:spPr>
            <a:xfrm>
              <a:off x="23532064" y="24569659"/>
              <a:ext cx="7926125" cy="338554"/>
            </a:xfrm>
            <a:prstGeom prst="rect">
              <a:avLst/>
            </a:prstGeom>
            <a:noFill/>
          </p:spPr>
          <p:txBody>
            <a:bodyPr wrap="square" rtlCol="0">
              <a:spAutoFit/>
            </a:bodyPr>
            <a:lstStyle/>
            <a:p>
              <a:r>
                <a:rPr lang="es-ES" sz="1600" dirty="0">
                  <a:solidFill>
                    <a:schemeClr val="bg2">
                      <a:lumMod val="50000"/>
                    </a:schemeClr>
                  </a:solidFill>
                </a:rPr>
                <a:t>RV1   RV2   RV3   RSU1  RSU2  RSU3    L1      L2      L3    RAA1  RAA2  RAA3  ALP1  ALP2 ALP3</a:t>
              </a:r>
            </a:p>
          </p:txBody>
        </p:sp>
      </p:grpSp>
      <p:sp>
        <p:nvSpPr>
          <p:cNvPr id="64" name="CuadroTexto 63">
            <a:extLst>
              <a:ext uri="{FF2B5EF4-FFF2-40B4-BE49-F238E27FC236}">
                <a16:creationId xmlns:a16="http://schemas.microsoft.com/office/drawing/2014/main" id="{B73F2BF0-5F5F-5E43-BEB6-CA228322FA8F}"/>
              </a:ext>
            </a:extLst>
          </p:cNvPr>
          <p:cNvSpPr txBox="1"/>
          <p:nvPr/>
        </p:nvSpPr>
        <p:spPr>
          <a:xfrm>
            <a:off x="1279302" y="29862385"/>
            <a:ext cx="12510580" cy="584775"/>
          </a:xfrm>
          <a:prstGeom prst="rect">
            <a:avLst/>
          </a:prstGeom>
          <a:noFill/>
        </p:spPr>
        <p:txBody>
          <a:bodyPr wrap="square" rtlCol="0">
            <a:spAutoFit/>
          </a:bodyPr>
          <a:lstStyle/>
          <a:p>
            <a:r>
              <a:rPr lang="es-ES" sz="1800" baseline="30000" dirty="0">
                <a:latin typeface="Arial" panose="020B0604020202020204" pitchFamily="34" charset="0"/>
                <a:cs typeface="Arial" panose="020B0604020202020204" pitchFamily="34" charset="0"/>
              </a:rPr>
              <a:t>a </a:t>
            </a:r>
            <a:r>
              <a:rPr lang="es-ES" sz="1600" dirty="0">
                <a:latin typeface="Arial" panose="020B0604020202020204" pitchFamily="34" charset="0"/>
                <a:cs typeface="Arial" panose="020B0604020202020204" pitchFamily="34" charset="0"/>
              </a:rPr>
              <a:t>Todas las instalaciones procesan residuos sólidos urbanos mixtos. </a:t>
            </a:r>
          </a:p>
          <a:p>
            <a:r>
              <a:rPr lang="es-ES" sz="1600" baseline="30000" dirty="0">
                <a:latin typeface="Arial" panose="020B0604020202020204" pitchFamily="34" charset="0"/>
                <a:cs typeface="Arial" panose="020B0604020202020204" pitchFamily="34" charset="0"/>
              </a:rPr>
              <a:t>b </a:t>
            </a:r>
            <a:r>
              <a:rPr lang="es-ES" sz="1600" dirty="0">
                <a:latin typeface="Arial" panose="020B0604020202020204" pitchFamily="34" charset="0"/>
                <a:cs typeface="Arial" panose="020B0604020202020204" pitchFamily="34" charset="0"/>
              </a:rPr>
              <a:t>Lodos de cítricos: residuo semi-sólido en forma de pulpa obtenido de la centrifugación de zumo, como producto de desecho</a:t>
            </a:r>
            <a:r>
              <a:rPr lang="es-ES" sz="1600" dirty="0"/>
              <a:t>. </a:t>
            </a:r>
          </a:p>
        </p:txBody>
      </p:sp>
      <p:grpSp>
        <p:nvGrpSpPr>
          <p:cNvPr id="3" name="Grupo 2">
            <a:extLst>
              <a:ext uri="{FF2B5EF4-FFF2-40B4-BE49-F238E27FC236}">
                <a16:creationId xmlns:a16="http://schemas.microsoft.com/office/drawing/2014/main" id="{DB0E73AE-341E-1848-9EA2-887177209F21}"/>
              </a:ext>
            </a:extLst>
          </p:cNvPr>
          <p:cNvGrpSpPr/>
          <p:nvPr/>
        </p:nvGrpSpPr>
        <p:grpSpPr>
          <a:xfrm>
            <a:off x="449030" y="30637880"/>
            <a:ext cx="11877192" cy="3576328"/>
            <a:chOff x="429734" y="30341219"/>
            <a:chExt cx="11877192" cy="3576328"/>
          </a:xfrm>
        </p:grpSpPr>
        <p:sp>
          <p:nvSpPr>
            <p:cNvPr id="45" name="CuadroTexto 44">
              <a:extLst>
                <a:ext uri="{FF2B5EF4-FFF2-40B4-BE49-F238E27FC236}">
                  <a16:creationId xmlns:a16="http://schemas.microsoft.com/office/drawing/2014/main" id="{A2DA8177-B61B-8C49-B42B-8C5400B096B0}"/>
                </a:ext>
              </a:extLst>
            </p:cNvPr>
            <p:cNvSpPr txBox="1"/>
            <p:nvPr/>
          </p:nvSpPr>
          <p:spPr>
            <a:xfrm>
              <a:off x="429734" y="31572666"/>
              <a:ext cx="3738657" cy="1200329"/>
            </a:xfrm>
            <a:prstGeom prst="rect">
              <a:avLst/>
            </a:prstGeom>
            <a:solidFill>
              <a:srgbClr val="FFC000"/>
            </a:solidFill>
          </p:spPr>
          <p:txBody>
            <a:bodyPr wrap="square" rtlCol="0">
              <a:spAutoFit/>
            </a:bodyPr>
            <a:lstStyle/>
            <a:p>
              <a:pPr algn="ctr"/>
              <a:r>
                <a:rPr lang="es-ES" sz="3600" b="1" dirty="0">
                  <a:latin typeface="Arial" panose="020B0604020202020204" pitchFamily="34" charset="0"/>
                  <a:cs typeface="Arial" panose="020B0604020202020204" pitchFamily="34" charset="0"/>
                </a:rPr>
                <a:t>Parámetros Fisicoquímicos</a:t>
              </a:r>
            </a:p>
          </p:txBody>
        </p:sp>
        <p:sp>
          <p:nvSpPr>
            <p:cNvPr id="54" name="CuadroTexto 53">
              <a:extLst>
                <a:ext uri="{FF2B5EF4-FFF2-40B4-BE49-F238E27FC236}">
                  <a16:creationId xmlns:a16="http://schemas.microsoft.com/office/drawing/2014/main" id="{2AABF071-C14C-984D-8777-D2ADA9E457D5}"/>
                </a:ext>
              </a:extLst>
            </p:cNvPr>
            <p:cNvSpPr txBox="1"/>
            <p:nvPr/>
          </p:nvSpPr>
          <p:spPr>
            <a:xfrm>
              <a:off x="3451323" y="30679110"/>
              <a:ext cx="4639710" cy="523220"/>
            </a:xfrm>
            <a:prstGeom prst="rect">
              <a:avLst/>
            </a:prstGeom>
            <a:solidFill>
              <a:schemeClr val="accent1">
                <a:lumMod val="60000"/>
                <a:lumOff val="40000"/>
              </a:schemeClr>
            </a:solidFill>
            <a:ln>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2800" dirty="0">
                  <a:solidFill>
                    <a:schemeClr val="tx1"/>
                  </a:solidFill>
                  <a:latin typeface="Arial" panose="020B0604020202020204" pitchFamily="34" charset="0"/>
                  <a:cs typeface="Arial" panose="020B0604020202020204" pitchFamily="34" charset="0"/>
                </a:rPr>
                <a:t>Fracciones poliméricas</a:t>
              </a:r>
            </a:p>
          </p:txBody>
        </p:sp>
        <p:sp>
          <p:nvSpPr>
            <p:cNvPr id="55" name="CuadroTexto 54">
              <a:extLst>
                <a:ext uri="{FF2B5EF4-FFF2-40B4-BE49-F238E27FC236}">
                  <a16:creationId xmlns:a16="http://schemas.microsoft.com/office/drawing/2014/main" id="{1B886324-019C-1C45-9C71-E43DE485CE30}"/>
                </a:ext>
              </a:extLst>
            </p:cNvPr>
            <p:cNvSpPr txBox="1"/>
            <p:nvPr/>
          </p:nvSpPr>
          <p:spPr>
            <a:xfrm>
              <a:off x="3479346" y="33100734"/>
              <a:ext cx="3357965" cy="523220"/>
            </a:xfrm>
            <a:prstGeom prst="rect">
              <a:avLst/>
            </a:prstGeom>
            <a:solidFill>
              <a:schemeClr val="accent1">
                <a:lumMod val="60000"/>
                <a:lumOff val="40000"/>
              </a:schemeClr>
            </a:solidFill>
            <a:ln>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2800" dirty="0">
                  <a:solidFill>
                    <a:schemeClr val="tx1"/>
                  </a:solidFill>
                  <a:latin typeface="Arial" panose="020B0604020202020204" pitchFamily="34" charset="0"/>
                  <a:cs typeface="Arial" panose="020B0604020202020204" pitchFamily="34" charset="0"/>
                </a:rPr>
                <a:t>Fitotoxicidad</a:t>
              </a:r>
            </a:p>
          </p:txBody>
        </p:sp>
        <p:sp>
          <p:nvSpPr>
            <p:cNvPr id="56" name="CuadroTexto 55">
              <a:extLst>
                <a:ext uri="{FF2B5EF4-FFF2-40B4-BE49-F238E27FC236}">
                  <a16:creationId xmlns:a16="http://schemas.microsoft.com/office/drawing/2014/main" id="{A7ABE9A6-5127-8944-A347-CC9E830A431F}"/>
                </a:ext>
              </a:extLst>
            </p:cNvPr>
            <p:cNvSpPr txBox="1"/>
            <p:nvPr/>
          </p:nvSpPr>
          <p:spPr>
            <a:xfrm>
              <a:off x="8914640" y="30341219"/>
              <a:ext cx="3392286" cy="2000548"/>
            </a:xfrm>
            <a:prstGeom prst="rect">
              <a:avLst/>
            </a:prstGeom>
            <a:solidFill>
              <a:schemeClr val="accent1">
                <a:lumMod val="40000"/>
                <a:lumOff val="60000"/>
              </a:schemeClr>
            </a:solidFill>
            <a:ln>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2400" dirty="0">
                  <a:solidFill>
                    <a:schemeClr val="tx1"/>
                  </a:solidFill>
                  <a:latin typeface="Arial" panose="020B0604020202020204" pitchFamily="34" charset="0"/>
                  <a:cs typeface="Arial" panose="020B0604020202020204" pitchFamily="34" charset="0"/>
                </a:rPr>
                <a:t>Celulosa (Cel)</a:t>
              </a:r>
            </a:p>
            <a:p>
              <a:pPr algn="ctr"/>
              <a:r>
                <a:rPr lang="es-ES" sz="2400" dirty="0">
                  <a:solidFill>
                    <a:schemeClr val="tx1"/>
                  </a:solidFill>
                  <a:latin typeface="Arial" panose="020B0604020202020204" pitchFamily="34" charset="0"/>
                  <a:cs typeface="Arial" panose="020B0604020202020204" pitchFamily="34" charset="0"/>
                </a:rPr>
                <a:t>Hemicelulosa (Hemi)</a:t>
              </a:r>
            </a:p>
            <a:p>
              <a:pPr algn="ctr"/>
              <a:r>
                <a:rPr lang="es-ES" sz="2400" dirty="0">
                  <a:solidFill>
                    <a:schemeClr val="tx1"/>
                  </a:solidFill>
                  <a:latin typeface="Arial" panose="020B0604020202020204" pitchFamily="34" charset="0"/>
                  <a:cs typeface="Arial" panose="020B0604020202020204" pitchFamily="34" charset="0"/>
                </a:rPr>
                <a:t>Lignina (Lig)</a:t>
              </a:r>
            </a:p>
            <a:p>
              <a:pPr algn="ctr"/>
              <a:r>
                <a:rPr lang="es-ES" sz="2400" dirty="0">
                  <a:solidFill>
                    <a:schemeClr val="tx1"/>
                  </a:solidFill>
                  <a:latin typeface="Arial" panose="020B0604020202020204" pitchFamily="34" charset="0"/>
                  <a:cs typeface="Arial" panose="020B0604020202020204" pitchFamily="34" charset="0"/>
                </a:rPr>
                <a:t>Materia orgánica (OM)</a:t>
              </a:r>
            </a:p>
            <a:p>
              <a:pPr algn="ctr"/>
              <a:r>
                <a:rPr lang="es-ES" sz="2400" dirty="0">
                  <a:solidFill>
                    <a:schemeClr val="tx1"/>
                  </a:solidFill>
                  <a:latin typeface="Arial" panose="020B0604020202020204" pitchFamily="34" charset="0"/>
                  <a:cs typeface="Arial" panose="020B0604020202020204" pitchFamily="34" charset="0"/>
                </a:rPr>
                <a:t>Azúcares Totales (TS)</a:t>
              </a:r>
            </a:p>
          </p:txBody>
        </p:sp>
        <p:sp>
          <p:nvSpPr>
            <p:cNvPr id="57" name="CuadroTexto 56">
              <a:extLst>
                <a:ext uri="{FF2B5EF4-FFF2-40B4-BE49-F238E27FC236}">
                  <a16:creationId xmlns:a16="http://schemas.microsoft.com/office/drawing/2014/main" id="{8FE0CC2E-DF56-214D-A970-0AEFE9790A3D}"/>
                </a:ext>
              </a:extLst>
            </p:cNvPr>
            <p:cNvSpPr txBox="1"/>
            <p:nvPr/>
          </p:nvSpPr>
          <p:spPr>
            <a:xfrm>
              <a:off x="7737911" y="33070846"/>
              <a:ext cx="3264869" cy="830997"/>
            </a:xfrm>
            <a:prstGeom prst="rect">
              <a:avLst/>
            </a:prstGeom>
            <a:solidFill>
              <a:schemeClr val="accent1">
                <a:lumMod val="40000"/>
                <a:lumOff val="60000"/>
              </a:schemeClr>
            </a:solidFill>
            <a:ln>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2400" dirty="0">
                  <a:solidFill>
                    <a:schemeClr val="tx1"/>
                  </a:solidFill>
                </a:rPr>
                <a:t>Índice de Germinación </a:t>
              </a:r>
            </a:p>
            <a:p>
              <a:pPr algn="ctr"/>
              <a:r>
                <a:rPr lang="es-ES" sz="2400" dirty="0">
                  <a:solidFill>
                    <a:schemeClr val="tx1"/>
                  </a:solidFill>
                </a:rPr>
                <a:t>  (IG)</a:t>
              </a:r>
            </a:p>
          </p:txBody>
        </p:sp>
        <p:sp>
          <p:nvSpPr>
            <p:cNvPr id="22" name="Flecha curvada hacia la derecha 21">
              <a:extLst>
                <a:ext uri="{FF2B5EF4-FFF2-40B4-BE49-F238E27FC236}">
                  <a16:creationId xmlns:a16="http://schemas.microsoft.com/office/drawing/2014/main" id="{AB984C47-DD69-5B4F-8EAE-6AD73F662148}"/>
                </a:ext>
              </a:extLst>
            </p:cNvPr>
            <p:cNvSpPr/>
            <p:nvPr/>
          </p:nvSpPr>
          <p:spPr>
            <a:xfrm rot="20108903">
              <a:off x="1807892" y="33161393"/>
              <a:ext cx="1520057" cy="756154"/>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3" name="Flecha curvada hacia abajo 32">
              <a:extLst>
                <a:ext uri="{FF2B5EF4-FFF2-40B4-BE49-F238E27FC236}">
                  <a16:creationId xmlns:a16="http://schemas.microsoft.com/office/drawing/2014/main" id="{AE576999-B9FC-0B4C-95C8-8CE6253EC710}"/>
                </a:ext>
              </a:extLst>
            </p:cNvPr>
            <p:cNvSpPr/>
            <p:nvPr/>
          </p:nvSpPr>
          <p:spPr>
            <a:xfrm>
              <a:off x="6380051" y="32458408"/>
              <a:ext cx="1601822" cy="578406"/>
            </a:xfrm>
            <a:prstGeom prst="curvedDownArrow">
              <a:avLst>
                <a:gd name="adj1" fmla="val 0"/>
                <a:gd name="adj2" fmla="val 50000"/>
                <a:gd name="adj3" fmla="val 25000"/>
              </a:avLst>
            </a:prstGeom>
            <a:solidFill>
              <a:schemeClr val="accent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4" name="Flecha curvada hacia la derecha 33">
              <a:extLst>
                <a:ext uri="{FF2B5EF4-FFF2-40B4-BE49-F238E27FC236}">
                  <a16:creationId xmlns:a16="http://schemas.microsoft.com/office/drawing/2014/main" id="{63783614-B2B5-D446-A1CA-53E35DF2AF46}"/>
                </a:ext>
              </a:extLst>
            </p:cNvPr>
            <p:cNvSpPr/>
            <p:nvPr/>
          </p:nvSpPr>
          <p:spPr>
            <a:xfrm rot="16569944">
              <a:off x="7608947" y="30783042"/>
              <a:ext cx="755169" cy="1972118"/>
            </a:xfrm>
            <a:prstGeom prst="curvedRightArrow">
              <a:avLst>
                <a:gd name="adj1" fmla="val 0"/>
                <a:gd name="adj2" fmla="val 40697"/>
                <a:gd name="adj3" fmla="val 26687"/>
              </a:avLst>
            </a:prstGeom>
            <a:solidFill>
              <a:schemeClr val="accent2">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5" name="Flecha curvada hacia abajo 34">
              <a:extLst>
                <a:ext uri="{FF2B5EF4-FFF2-40B4-BE49-F238E27FC236}">
                  <a16:creationId xmlns:a16="http://schemas.microsoft.com/office/drawing/2014/main" id="{9007B175-EFB8-CE44-B9E1-067849FEAEBE}"/>
                </a:ext>
              </a:extLst>
            </p:cNvPr>
            <p:cNvSpPr/>
            <p:nvPr/>
          </p:nvSpPr>
          <p:spPr>
            <a:xfrm rot="18821478">
              <a:off x="2299064" y="30566690"/>
              <a:ext cx="953542" cy="748061"/>
            </a:xfrm>
            <a:prstGeom prst="curved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spTree>
    <p:extLst>
      <p:ext uri="{BB962C8B-B14F-4D97-AF65-F5344CB8AC3E}">
        <p14:creationId xmlns:p14="http://schemas.microsoft.com/office/powerpoint/2010/main" val="2958268586"/>
      </p:ext>
    </p:extLst>
  </p:cSld>
  <p:clrMapOvr>
    <a:masterClrMapping/>
  </p:clrMapOvr>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1153</TotalTime>
  <Words>985</Words>
  <Application>Microsoft Macintosh PowerPoint</Application>
  <PresentationFormat>Personalizado</PresentationFormat>
  <Paragraphs>110</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Wingdings</vt:lpstr>
      <vt:lpstr>Tema de Office</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ASC</dc:creator>
  <cp:lastModifiedBy>ASC</cp:lastModifiedBy>
  <cp:revision>82</cp:revision>
  <dcterms:created xsi:type="dcterms:W3CDTF">2020-11-03T08:47:03Z</dcterms:created>
  <dcterms:modified xsi:type="dcterms:W3CDTF">2020-11-05T18:48:26Z</dcterms:modified>
</cp:coreProperties>
</file>