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744" r:id="rId2"/>
    <p:sldId id="694" r:id="rId3"/>
    <p:sldId id="701" r:id="rId4"/>
    <p:sldId id="703" r:id="rId5"/>
    <p:sldId id="704" r:id="rId6"/>
    <p:sldId id="823" r:id="rId7"/>
    <p:sldId id="821" r:id="rId8"/>
    <p:sldId id="708" r:id="rId9"/>
    <p:sldId id="824" r:id="rId10"/>
    <p:sldId id="819" r:id="rId11"/>
    <p:sldId id="783" r:id="rId12"/>
    <p:sldId id="722" r:id="rId13"/>
    <p:sldId id="779" r:id="rId14"/>
    <p:sldId id="266" r:id="rId15"/>
    <p:sldId id="802" r:id="rId16"/>
    <p:sldId id="805" r:id="rId17"/>
    <p:sldId id="267" r:id="rId18"/>
    <p:sldId id="796" r:id="rId19"/>
    <p:sldId id="258" r:id="rId20"/>
    <p:sldId id="818" r:id="rId21"/>
    <p:sldId id="259" r:id="rId22"/>
    <p:sldId id="262" r:id="rId23"/>
    <p:sldId id="264" r:id="rId24"/>
    <p:sldId id="265" r:id="rId25"/>
    <p:sldId id="807" r:id="rId26"/>
    <p:sldId id="715" r:id="rId27"/>
    <p:sldId id="826" r:id="rId28"/>
    <p:sldId id="829" r:id="rId29"/>
    <p:sldId id="827" r:id="rId30"/>
    <p:sldId id="828" r:id="rId31"/>
    <p:sldId id="830" r:id="rId32"/>
    <p:sldId id="831" r:id="rId33"/>
    <p:sldId id="803" r:id="rId34"/>
    <p:sldId id="822" r:id="rId35"/>
    <p:sldId id="597" r:id="rId36"/>
    <p:sldId id="642" r:id="rId37"/>
    <p:sldId id="801" r:id="rId3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73" autoAdjust="0"/>
    <p:restoredTop sz="95982"/>
  </p:normalViewPr>
  <p:slideViewPr>
    <p:cSldViewPr snapToGrid="0">
      <p:cViewPr varScale="1">
        <p:scale>
          <a:sx n="82" d="100"/>
          <a:sy n="82" d="100"/>
        </p:scale>
        <p:origin x="148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B13DEED-8858-C3E9-2B17-46D2836D0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886C09-CDA4-5E25-375E-C7FFE72032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99E45-C816-884A-8B1E-7359B5DBF178}" type="datetimeFigureOut">
              <a:rPr lang="es-ES" smtClean="0"/>
              <a:t>28/11/23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412A4A-E6CC-30DF-034C-F444EF87C4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C7A7FE-6F2B-FED5-58A8-E581B234A7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1D040-AFE8-0C40-A0B5-F44FF4F143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529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68D50-075F-458F-AC7C-E4393A6CD413}" type="datetimeFigureOut">
              <a:rPr lang="es-ES" smtClean="0"/>
              <a:t>28/11/23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E2755-B8C3-4D08-A9BA-073136590E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292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778D1DF8-E626-9F53-AC3A-9C8CB90BF2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defTabSz="954088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defTabSz="954088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defTabSz="954088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defTabSz="954088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fld id="{64671B28-C166-394A-9FD2-7ECD7C3B164F}" type="slidenum">
              <a:rPr lang="es-ES" altLang="es-ES">
                <a:latin typeface="Arial" panose="020B0604020202020204" pitchFamily="34" charset="0"/>
              </a:rPr>
              <a:pPr eaLnBrk="1" hangingPunct="1"/>
              <a:t>3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83971" name="Rectangle 6">
            <a:extLst>
              <a:ext uri="{FF2B5EF4-FFF2-40B4-BE49-F238E27FC236}">
                <a16:creationId xmlns:a16="http://schemas.microsoft.com/office/drawing/2014/main" id="{C498A289-5946-CBA9-9506-81FA2C4942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725025"/>
            <a:ext cx="30765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1" tIns="51180" rIns="102361" bIns="51180" anchor="b"/>
          <a:lstStyle>
            <a:lvl1pPr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n-US" altLang="es-ES" sz="1400">
                <a:latin typeface="Times New Roman" panose="02020603050405020304" pitchFamily="18" charset="0"/>
                <a:cs typeface="Arial" panose="020B0604020202020204" pitchFamily="34" charset="0"/>
              </a:rPr>
              <a:t>ATN Assessment Conference 2009</a:t>
            </a:r>
          </a:p>
        </p:txBody>
      </p:sp>
      <p:sp>
        <p:nvSpPr>
          <p:cNvPr id="83972" name="Rectangle 7">
            <a:extLst>
              <a:ext uri="{FF2B5EF4-FFF2-40B4-BE49-F238E27FC236}">
                <a16:creationId xmlns:a16="http://schemas.microsoft.com/office/drawing/2014/main" id="{4F292AE0-3336-012A-BC75-CA916044E5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5025"/>
            <a:ext cx="30765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1" tIns="51180" rIns="102361" bIns="51180" anchor="b"/>
          <a:lstStyle>
            <a:lvl1pPr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r" eaLnBrk="1" hangingPunct="1"/>
            <a:fld id="{C9EF59C3-5CB8-2544-B6C0-27652F8C7542}" type="slidenum">
              <a:rPr lang="en-AU" altLang="es-ES" sz="1400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/>
              <a:t>3</a:t>
            </a:fld>
            <a:endParaRPr lang="en-AU" altLang="es-ES" sz="1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3973" name="Rectangle 7">
            <a:extLst>
              <a:ext uri="{FF2B5EF4-FFF2-40B4-BE49-F238E27FC236}">
                <a16:creationId xmlns:a16="http://schemas.microsoft.com/office/drawing/2014/main" id="{C312C16F-9CFA-DF10-1F03-7079F52B528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5025"/>
            <a:ext cx="30765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61" tIns="51180" rIns="102361" bIns="51180" anchor="b"/>
          <a:lstStyle>
            <a:lvl1pPr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r" eaLnBrk="1" hangingPunct="1"/>
            <a:fld id="{2EE541B1-E05A-1E4D-A3E2-652E07FD9FBC}" type="slidenum">
              <a:rPr lang="en-AU" altLang="es-ES" sz="1400"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/>
              <a:t>3</a:t>
            </a:fld>
            <a:endParaRPr lang="en-AU" altLang="es-ES" sz="14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3974" name="Rectangle 2">
            <a:extLst>
              <a:ext uri="{FF2B5EF4-FFF2-40B4-BE49-F238E27FC236}">
                <a16:creationId xmlns:a16="http://schemas.microsoft.com/office/drawing/2014/main" id="{99CD603B-59A2-8E11-D4E2-080117C058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463" y="769938"/>
            <a:ext cx="6813550" cy="3833812"/>
          </a:xfrm>
          <a:ln/>
        </p:spPr>
      </p:sp>
      <p:sp>
        <p:nvSpPr>
          <p:cNvPr id="83975" name="Rectangle 3">
            <a:extLst>
              <a:ext uri="{FF2B5EF4-FFF2-40B4-BE49-F238E27FC236}">
                <a16:creationId xmlns:a16="http://schemas.microsoft.com/office/drawing/2014/main" id="{1EE0479D-8A57-D5EA-D42B-8A96B7C349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8513"/>
          </a:xfrm>
          <a:noFill/>
        </p:spPr>
        <p:txBody>
          <a:bodyPr lIns="102361" tIns="51180" rIns="102361" bIns="51180"/>
          <a:lstStyle/>
          <a:p>
            <a:pPr eaLnBrk="1" hangingPunct="1"/>
            <a:endParaRPr lang="es-ES" alt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1E90B4E-A662-F94A-BF46-5862DCA21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CCE64D-2634-3945-8BC1-66E3245A75D3}" type="slidenum">
              <a:rPr lang="es-ES" altLang="es-ES" sz="1300"/>
              <a:pPr>
                <a:spcBef>
                  <a:spcPct val="0"/>
                </a:spcBef>
              </a:pPr>
              <a:t>32</a:t>
            </a:fld>
            <a:endParaRPr lang="es-ES" altLang="es-ES" sz="13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36F398A7-35BB-7845-9BE3-CDDB5ADC27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84951D-F543-C34E-9662-4DD5873E9FA3}" type="slidenum">
              <a:rPr lang="es-ES" altLang="es-E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s-ES" altLang="es-ES" sz="1300">
              <a:cs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FE686A7-2AF4-324B-8013-706733A0E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49FCEFAC-5FC4-E545-BA1A-531D2613C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/>
          <a:lstStyle/>
          <a:p>
            <a:pPr eaLnBrk="1" hangingPunct="1"/>
            <a:r>
              <a:rPr lang="es-ES" altLang="es-ES"/>
              <a:t>Information handling: remote access, bigger availability, and above all, Interactivity</a:t>
            </a:r>
          </a:p>
        </p:txBody>
      </p:sp>
    </p:spTree>
    <p:extLst>
      <p:ext uri="{BB962C8B-B14F-4D97-AF65-F5344CB8AC3E}">
        <p14:creationId xmlns:p14="http://schemas.microsoft.com/office/powerpoint/2010/main" val="3206762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2755-B8C3-4D08-A9BA-073136590E9E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11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E2755-B8C3-4D08-A9BA-073136590E9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68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1E90B4E-A662-F94A-BF46-5862DCA21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CCE64D-2634-3945-8BC1-66E3245A75D3}" type="slidenum">
              <a:rPr lang="es-ES" altLang="es-ES" sz="1300"/>
              <a:pPr>
                <a:spcBef>
                  <a:spcPct val="0"/>
                </a:spcBef>
              </a:pPr>
              <a:t>25</a:t>
            </a:fld>
            <a:endParaRPr lang="es-ES" altLang="es-ES" sz="13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36F398A7-35BB-7845-9BE3-CDDB5ADC27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84951D-F543-C34E-9662-4DD5873E9FA3}" type="slidenum">
              <a:rPr lang="es-ES" altLang="es-E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s-ES" altLang="es-ES" sz="1300">
              <a:cs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FE686A7-2AF4-324B-8013-706733A0E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49FCEFAC-5FC4-E545-BA1A-531D2613C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/>
          <a:lstStyle/>
          <a:p>
            <a:pPr eaLnBrk="1" hangingPunct="1"/>
            <a:r>
              <a:rPr lang="es-ES" altLang="es-ES"/>
              <a:t>Information handling: remote access, bigger availability, and above all, Interactivity</a:t>
            </a:r>
          </a:p>
        </p:txBody>
      </p:sp>
    </p:spTree>
    <p:extLst>
      <p:ext uri="{BB962C8B-B14F-4D97-AF65-F5344CB8AC3E}">
        <p14:creationId xmlns:p14="http://schemas.microsoft.com/office/powerpoint/2010/main" val="47325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C9CF476D-4E43-5148-A99A-9874B4923A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AB036A-35B6-EC4A-BFE1-B7C8635DD376}" type="slidenum">
              <a:rPr lang="es-ES" altLang="es-ES" sz="1300"/>
              <a:pPr>
                <a:spcBef>
                  <a:spcPct val="0"/>
                </a:spcBef>
              </a:pPr>
              <a:t>26</a:t>
            </a:fld>
            <a:endParaRPr lang="es-ES" altLang="es-ES" sz="1300"/>
          </a:p>
        </p:txBody>
      </p:sp>
      <p:sp>
        <p:nvSpPr>
          <p:cNvPr id="59394" name="Rectangle 7">
            <a:extLst>
              <a:ext uri="{FF2B5EF4-FFF2-40B4-BE49-F238E27FC236}">
                <a16:creationId xmlns:a16="http://schemas.microsoft.com/office/drawing/2014/main" id="{BC618F0E-B3CA-CB43-9CB3-1493EEE442E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7485ED-0305-C647-8A02-9FADF7C3E68C}" type="slidenum">
              <a:rPr lang="es-ES" altLang="es-ES" sz="1300"/>
              <a:pPr algn="r" eaLnBrk="1" hangingPunct="1">
                <a:spcBef>
                  <a:spcPct val="0"/>
                </a:spcBef>
              </a:pPr>
              <a:t>26</a:t>
            </a:fld>
            <a:endParaRPr lang="es-ES" altLang="es-ES" sz="1300"/>
          </a:p>
        </p:txBody>
      </p:sp>
      <p:sp>
        <p:nvSpPr>
          <p:cNvPr id="59395" name="Rectangle 7">
            <a:extLst>
              <a:ext uri="{FF2B5EF4-FFF2-40B4-BE49-F238E27FC236}">
                <a16:creationId xmlns:a16="http://schemas.microsoft.com/office/drawing/2014/main" id="{7172C21D-B065-F64D-A64B-294EED6B11F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BE99A1-6FC4-EE4F-9008-4FCE974D8DE0}" type="slidenum">
              <a:rPr lang="es-ES" altLang="es-E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s-ES" altLang="es-ES" sz="1300">
              <a:cs typeface="Arial" panose="020B0604020202020204" pitchFamily="34" charset="0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EF03FFCE-C938-2547-951B-0FBA40C4A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0E04CDD5-2BB7-3D41-B6C4-99115E24D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/>
          <a:lstStyle/>
          <a:p>
            <a:pPr eaLnBrk="1" hangingPunct="1"/>
            <a:endParaRPr lang="es-ES" alt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1E90B4E-A662-F94A-BF46-5862DCA21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CCE64D-2634-3945-8BC1-66E3245A75D3}" type="slidenum">
              <a:rPr lang="es-ES" altLang="es-ES" sz="1300"/>
              <a:pPr>
                <a:spcBef>
                  <a:spcPct val="0"/>
                </a:spcBef>
              </a:pPr>
              <a:t>27</a:t>
            </a:fld>
            <a:endParaRPr lang="es-ES" altLang="es-ES" sz="13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36F398A7-35BB-7845-9BE3-CDDB5ADC27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84951D-F543-C34E-9662-4DD5873E9FA3}" type="slidenum">
              <a:rPr lang="es-ES" altLang="es-E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s-ES" altLang="es-ES" sz="1300">
              <a:cs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FE686A7-2AF4-324B-8013-706733A0E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49FCEFAC-5FC4-E545-BA1A-531D2613C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/>
          <a:lstStyle/>
          <a:p>
            <a:pPr eaLnBrk="1" hangingPunct="1"/>
            <a:r>
              <a:rPr lang="es-ES" altLang="es-ES"/>
              <a:t>Information handling: remote access, bigger availability, and above all, Interactivity</a:t>
            </a:r>
          </a:p>
        </p:txBody>
      </p:sp>
    </p:spTree>
    <p:extLst>
      <p:ext uri="{BB962C8B-B14F-4D97-AF65-F5344CB8AC3E}">
        <p14:creationId xmlns:p14="http://schemas.microsoft.com/office/powerpoint/2010/main" val="200525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1E90B4E-A662-F94A-BF46-5862DCA21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CCE64D-2634-3945-8BC1-66E3245A75D3}" type="slidenum">
              <a:rPr lang="es-ES" altLang="es-ES" sz="1300"/>
              <a:pPr>
                <a:spcBef>
                  <a:spcPct val="0"/>
                </a:spcBef>
              </a:pPr>
              <a:t>28</a:t>
            </a:fld>
            <a:endParaRPr lang="es-ES" altLang="es-ES" sz="13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36F398A7-35BB-7845-9BE3-CDDB5ADC27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84951D-F543-C34E-9662-4DD5873E9FA3}" type="slidenum">
              <a:rPr lang="es-ES" altLang="es-E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s-ES" altLang="es-ES" sz="1300">
              <a:cs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FE686A7-2AF4-324B-8013-706733A0E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49FCEFAC-5FC4-E545-BA1A-531D2613C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/>
          <a:lstStyle/>
          <a:p>
            <a:pPr eaLnBrk="1" hangingPunct="1"/>
            <a:r>
              <a:rPr lang="es-ES" altLang="es-ES"/>
              <a:t>Information handling: remote access, bigger availability, and above all, Interactivity</a:t>
            </a:r>
          </a:p>
        </p:txBody>
      </p:sp>
    </p:spTree>
    <p:extLst>
      <p:ext uri="{BB962C8B-B14F-4D97-AF65-F5344CB8AC3E}">
        <p14:creationId xmlns:p14="http://schemas.microsoft.com/office/powerpoint/2010/main" val="291264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1E90B4E-A662-F94A-BF46-5862DCA21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CCE64D-2634-3945-8BC1-66E3245A75D3}" type="slidenum">
              <a:rPr lang="es-ES" altLang="es-ES" sz="1300"/>
              <a:pPr>
                <a:spcBef>
                  <a:spcPct val="0"/>
                </a:spcBef>
              </a:pPr>
              <a:t>29</a:t>
            </a:fld>
            <a:endParaRPr lang="es-ES" altLang="es-ES" sz="13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36F398A7-35BB-7845-9BE3-CDDB5ADC27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84951D-F543-C34E-9662-4DD5873E9FA3}" type="slidenum">
              <a:rPr lang="es-ES" altLang="es-E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s-ES" altLang="es-ES" sz="1300">
              <a:cs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FE686A7-2AF4-324B-8013-706733A0E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49FCEFAC-5FC4-E545-BA1A-531D2613C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/>
          <a:lstStyle/>
          <a:p>
            <a:pPr eaLnBrk="1" hangingPunct="1"/>
            <a:r>
              <a:rPr lang="es-ES" altLang="es-ES"/>
              <a:t>Information handling: remote access, bigger availability, and above all, Interactivity</a:t>
            </a:r>
          </a:p>
        </p:txBody>
      </p:sp>
    </p:spTree>
    <p:extLst>
      <p:ext uri="{BB962C8B-B14F-4D97-AF65-F5344CB8AC3E}">
        <p14:creationId xmlns:p14="http://schemas.microsoft.com/office/powerpoint/2010/main" val="2726606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1E90B4E-A662-F94A-BF46-5862DCA21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CCE64D-2634-3945-8BC1-66E3245A75D3}" type="slidenum">
              <a:rPr lang="es-ES" altLang="es-ES" sz="1300"/>
              <a:pPr>
                <a:spcBef>
                  <a:spcPct val="0"/>
                </a:spcBef>
              </a:pPr>
              <a:t>30</a:t>
            </a:fld>
            <a:endParaRPr lang="es-ES" altLang="es-ES" sz="13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36F398A7-35BB-7845-9BE3-CDDB5ADC27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84951D-F543-C34E-9662-4DD5873E9FA3}" type="slidenum">
              <a:rPr lang="es-ES" altLang="es-E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s-ES" altLang="es-ES" sz="1300">
              <a:cs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FE686A7-2AF4-324B-8013-706733A0E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49FCEFAC-5FC4-E545-BA1A-531D2613C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/>
          <a:lstStyle/>
          <a:p>
            <a:pPr eaLnBrk="1" hangingPunct="1"/>
            <a:r>
              <a:rPr lang="es-ES" altLang="es-ES"/>
              <a:t>Information handling: remote access, bigger availability, and above all, Interactivity</a:t>
            </a:r>
          </a:p>
        </p:txBody>
      </p:sp>
    </p:spTree>
    <p:extLst>
      <p:ext uri="{BB962C8B-B14F-4D97-AF65-F5344CB8AC3E}">
        <p14:creationId xmlns:p14="http://schemas.microsoft.com/office/powerpoint/2010/main" val="2457702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81E90B4E-A662-F94A-BF46-5862DCA21D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CCE64D-2634-3945-8BC1-66E3245A75D3}" type="slidenum">
              <a:rPr lang="es-ES" altLang="es-ES" sz="1300"/>
              <a:pPr>
                <a:spcBef>
                  <a:spcPct val="0"/>
                </a:spcBef>
              </a:pPr>
              <a:t>31</a:t>
            </a:fld>
            <a:endParaRPr lang="es-ES" altLang="es-ES" sz="1300"/>
          </a:p>
        </p:txBody>
      </p:sp>
      <p:sp>
        <p:nvSpPr>
          <p:cNvPr id="57346" name="Rectangle 7">
            <a:extLst>
              <a:ext uri="{FF2B5EF4-FFF2-40B4-BE49-F238E27FC236}">
                <a16:creationId xmlns:a16="http://schemas.microsoft.com/office/drawing/2014/main" id="{36F398A7-35BB-7845-9BE3-CDDB5ADC27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F84951D-F543-C34E-9662-4DD5873E9FA3}" type="slidenum">
              <a:rPr lang="es-ES" altLang="es-ES" sz="130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s-ES" altLang="es-ES" sz="1300">
              <a:cs typeface="Arial" panose="020B0604020202020204" pitchFamily="34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BFE686A7-2AF4-324B-8013-706733A0E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49FCEFAC-5FC4-E545-BA1A-531D2613C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/>
          <a:lstStyle/>
          <a:p>
            <a:pPr eaLnBrk="1" hangingPunct="1"/>
            <a:r>
              <a:rPr lang="es-ES" altLang="es-ES"/>
              <a:t>Information handling: remote access, bigger availability, and above all, Interactivity</a:t>
            </a:r>
          </a:p>
        </p:txBody>
      </p:sp>
    </p:spTree>
    <p:extLst>
      <p:ext uri="{BB962C8B-B14F-4D97-AF65-F5344CB8AC3E}">
        <p14:creationId xmlns:p14="http://schemas.microsoft.com/office/powerpoint/2010/main" val="343157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2DF40-5825-4368-A64F-17DF329F8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32D363-FBF1-49A6-92B2-F9A70ED86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20F25B-9CB2-49B7-99FD-ADF2536C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10" y="6583239"/>
            <a:ext cx="113919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08782E17-FF85-4B24-9803-D483D862295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039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CF662-DB71-4DDC-8127-131797D34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"/>
            <a:ext cx="9982200" cy="701336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A29FCBC0-CBE9-EAC3-4832-977480BD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10" y="6583239"/>
            <a:ext cx="113919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08782E17-FF85-4B24-9803-D483D862295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455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CC5940AB-F608-46B7-F880-4857E313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10" y="6583239"/>
            <a:ext cx="113919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08782E17-FF85-4B24-9803-D483D862295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817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2827" y="6273945"/>
            <a:ext cx="7587792" cy="365125"/>
          </a:xfrm>
        </p:spPr>
        <p:txBody>
          <a:bodyPr/>
          <a:lstStyle>
            <a:lvl1pPr algn="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Microalgae production systems: modelling and control issues</a:t>
            </a:r>
            <a:endParaRPr lang="en-US" noProof="0" dirty="0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2085BB88-E2BD-307B-EB6A-9B4174DE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10" y="6583239"/>
            <a:ext cx="113919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08782E17-FF85-4B24-9803-D483D862295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474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75248AA6-F9F2-2F50-3937-A22BBA82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2810" y="6583239"/>
            <a:ext cx="1139190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08782E17-FF85-4B24-9803-D483D862295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408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60F73CEB-B3B6-135C-07EA-CEDD99EF45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6638925"/>
            <a:ext cx="12191999" cy="2143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algn="r" eaLnBrk="1" hangingPunct="1">
              <a:defRPr/>
            </a:pPr>
            <a:endParaRPr lang="es-ES" altLang="es-E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2">
            <a:extLst>
              <a:ext uri="{FF2B5EF4-FFF2-40B4-BE49-F238E27FC236}">
                <a16:creationId xmlns:a16="http://schemas.microsoft.com/office/drawing/2014/main" id="{044ACAF1-376D-2A52-DF1A-D3C745B726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07175"/>
            <a:ext cx="1388265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eaLnBrk="1" hangingPunct="1">
              <a:defRPr/>
            </a:pPr>
            <a:r>
              <a:rPr lang="es-ES" altLang="es-E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Sebastián Dormido </a:t>
            </a: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00033AC9-5BAA-CA58-A0C2-5BD3F271E0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86480" y="6592888"/>
            <a:ext cx="549656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eaLnBrk="1" hangingPunct="1">
              <a:defRPr/>
            </a:pPr>
            <a:r>
              <a:rPr lang="es-ES" altLang="es-ES" sz="120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Interactive </a:t>
            </a:r>
            <a:r>
              <a:rPr lang="es-ES" altLang="es-ES" sz="1200" i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tools</a:t>
            </a:r>
            <a:r>
              <a:rPr lang="es-ES" altLang="es-ES" sz="120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s-ES" altLang="es-ES" sz="1200" i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methods</a:t>
            </a:r>
            <a:r>
              <a:rPr lang="es-ES" altLang="es-ES" sz="120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i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s-ES" altLang="es-ES" sz="120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i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teaching</a:t>
            </a:r>
            <a:r>
              <a:rPr lang="es-ES" altLang="es-ES" sz="120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i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</a:t>
            </a:r>
            <a:r>
              <a:rPr lang="es-ES" altLang="es-ES" sz="120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i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automatic</a:t>
            </a:r>
            <a:r>
              <a:rPr lang="es-ES" altLang="es-ES" sz="120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control </a:t>
            </a:r>
            <a:r>
              <a:rPr lang="es-ES" altLang="es-ES" sz="1200" i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fundamentals</a:t>
            </a:r>
            <a:r>
              <a:rPr lang="es-ES" altLang="es-ES" sz="1200" i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ES" altLang="es-ES" sz="1200" i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course</a:t>
            </a:r>
            <a:endParaRPr lang="es-ES" altLang="es-ES" sz="120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0E2B71D2-B05C-6913-F3DE-AA7EF0873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820" y="6583239"/>
            <a:ext cx="1041832" cy="36512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fld id="{08782E17-FF85-4B24-9803-D483D862295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9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7" r:id="rId4"/>
    <p:sldLayoutId id="214748365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m.ual.es/ilm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file:////Users/sebastian/Sebastian/SysQuake/ILM%20for%20PID/ILM_PIDLoopShaping.app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rm.ual.es/ITCLI/" TargetMode="External"/><Relationship Id="rId13" Type="http://schemas.openxmlformats.org/officeDocument/2006/relationships/hyperlink" Target="https://www2.uned.es/itfe/ITTSAE/ITTSAE_TSA.html" TargetMode="External"/><Relationship Id="rId3" Type="http://schemas.openxmlformats.org/officeDocument/2006/relationships/hyperlink" Target="https://arm.ual.es/mimo-gpcit/" TargetMode="External"/><Relationship Id="rId7" Type="http://schemas.openxmlformats.org/officeDocument/2006/relationships/hyperlink" Target="https://arm.ual.es/ITSIE/" TargetMode="External"/><Relationship Id="rId12" Type="http://schemas.openxmlformats.org/officeDocument/2006/relationships/hyperlink" Target="https://www2.uned.es/itfe/ITTSAE/ITTSAE_TSG.html" TargetMode="External"/><Relationship Id="rId17" Type="http://schemas.openxmlformats.org/officeDocument/2006/relationships/hyperlink" Target="https://sites.google.com/site/ramoncostacastello/smcitool" TargetMode="External"/><Relationship Id="rId2" Type="http://schemas.openxmlformats.org/officeDocument/2006/relationships/hyperlink" Target="https://arm.ual.es/siso-gpcit/" TargetMode="External"/><Relationship Id="rId16" Type="http://schemas.openxmlformats.org/officeDocument/2006/relationships/hyperlink" Target="https://www2.uned.es/itfe/RCLSD/RCLSD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m.ual.es/ITCRI/" TargetMode="External"/><Relationship Id="rId11" Type="http://schemas.openxmlformats.org/officeDocument/2006/relationships/hyperlink" Target="https://www2.uned.es/itfe/ITTSAE/ITTSAE.html" TargetMode="External"/><Relationship Id="rId5" Type="http://schemas.openxmlformats.org/officeDocument/2006/relationships/hyperlink" Target="https://arm.ual.es/interactiveFSP/" TargetMode="External"/><Relationship Id="rId15" Type="http://schemas.openxmlformats.org/officeDocument/2006/relationships/hyperlink" Target="https://www2.uned.es/itfe/ITCLSD/ITCLSD.html" TargetMode="External"/><Relationship Id="rId10" Type="http://schemas.openxmlformats.org/officeDocument/2006/relationships/hyperlink" Target="https://arm.ual.es/i-pidtune/" TargetMode="External"/><Relationship Id="rId4" Type="http://schemas.openxmlformats.org/officeDocument/2006/relationships/hyperlink" Target="https://arm.ual.es/mrit/" TargetMode="External"/><Relationship Id="rId9" Type="http://schemas.openxmlformats.org/officeDocument/2006/relationships/hyperlink" Target="https://www2.uned.es/itfe/QFTIT/" TargetMode="External"/><Relationship Id="rId14" Type="http://schemas.openxmlformats.org/officeDocument/2006/relationships/hyperlink" Target="https://www2.uned.es/itfe/LCSD/LCSD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hyperlink" Target="file:////Users/sebastian/Sebastian/Libro%20Automatic%20Control%20with%20Interactive%20Tools/Herramientas/04_Chapter/MACOS/f_first_order.app" TargetMode="External"/><Relationship Id="rId42" Type="http://schemas.openxmlformats.org/officeDocument/2006/relationships/image" Target="../media/image35.png"/><Relationship Id="rId47" Type="http://schemas.openxmlformats.org/officeDocument/2006/relationships/hyperlink" Target="file:////Users/sebastian/Sebastian/Libro%20Automatic%20Control%20with%20Interactive%20Tools/Herramientas/08_Chapter/MACOS/f_design_lag.app" TargetMode="External"/><Relationship Id="rId63" Type="http://schemas.openxmlformats.org/officeDocument/2006/relationships/hyperlink" Target="file:////Users/sebastian/Sebastian/Libro%20Automatic%20Control%20with%20Interactive%20Tools/Herramientas/08_Chapter/MACOS/ball_and_beam_control.app" TargetMode="External"/><Relationship Id="rId68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9" Type="http://schemas.openxmlformats.org/officeDocument/2006/relationships/hyperlink" Target="file:////Users/sebastian/Sebastian/Libro%20Automatic%20Control%20with%20Interactive%20Tools/Herramientas/04_Chapter/MACOS/f_nonminmun_phase.app" TargetMode="External"/><Relationship Id="rId11" Type="http://schemas.openxmlformats.org/officeDocument/2006/relationships/hyperlink" Target="file:////Users/sebastian/Sebastian/Libro%20Automatic%20Control%20with%20Interactive%20Tools/Herramientas/03_Chapter/MACOS/t_first_order_zero.app" TargetMode="External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37" Type="http://schemas.openxmlformats.org/officeDocument/2006/relationships/hyperlink" Target="file:////Users/sebastian/Sebastian/Libro%20Automatic%20Control%20with%20Interactive%20Tools/Herramientas/05_Chapter/MACOS/tank_level_tf.app" TargetMode="External"/><Relationship Id="rId40" Type="http://schemas.openxmlformats.org/officeDocument/2006/relationships/image" Target="../media/image34.png"/><Relationship Id="rId45" Type="http://schemas.openxmlformats.org/officeDocument/2006/relationships/hyperlink" Target="file:////Users/sebastian/Sebastian/Libro%20Automatic%20Control%20with%20Interactive%20Tools/Herramientas/06_Chapter/MACOS/stability_margins.app" TargetMode="External"/><Relationship Id="rId53" Type="http://schemas.openxmlformats.org/officeDocument/2006/relationships/hyperlink" Target="file:////Users/sebastian/Sebastian/Libro%20Automatic%20Control%20with%20Interactive%20Tools/Herramientas/07_Chapter/MACOS/PI_Lambda.app" TargetMode="External"/><Relationship Id="rId58" Type="http://schemas.openxmlformats.org/officeDocument/2006/relationships/image" Target="../media/image43.png"/><Relationship Id="rId66" Type="http://schemas.openxmlformats.org/officeDocument/2006/relationships/image" Target="../media/image47.png"/><Relationship Id="rId74" Type="http://schemas.openxmlformats.org/officeDocument/2006/relationships/image" Target="../media/image51.png"/><Relationship Id="rId5" Type="http://schemas.openxmlformats.org/officeDocument/2006/relationships/hyperlink" Target="file:////Users/sebastian/Sebastian/Libro%20Automatic%20Control%20with%20Interactive%20Tools/Herramientas/02_Chapter/MACOS/spherical_tank_level_lin.app" TargetMode="External"/><Relationship Id="rId61" Type="http://schemas.openxmlformats.org/officeDocument/2006/relationships/hyperlink" Target="file:////Users/sebastian/Sebastian/Libro%20Automatic%20Control%20with%20Interactive%20Tools/Herramientas/07_Chapter/MACOS/steady_state.app" TargetMode="External"/><Relationship Id="rId19" Type="http://schemas.openxmlformats.org/officeDocument/2006/relationships/hyperlink" Target="file:////Users/sebastian/Sebastian/Libro%20Automatic%20Control%20with%20Interactive%20Tools/Herramientas/04_Chapter/MACOS/f_concept.app" TargetMode="External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hyperlink" Target="file:////Users/sebastian/Sebastian/Libro%20Automatic%20Control%20with%20Interactive%20Tools/Herramientas/04_Chapter/MACOS/f_model_fitting.app" TargetMode="External"/><Relationship Id="rId30" Type="http://schemas.openxmlformats.org/officeDocument/2006/relationships/image" Target="../media/image29.png"/><Relationship Id="rId35" Type="http://schemas.openxmlformats.org/officeDocument/2006/relationships/hyperlink" Target="file:////Users/sebastian/Sebastian/Libro%20Automatic%20Control%20with%20Interactive%20Tools/Herramientas/05_Chapter/MACOS/spherical_tank_level_tf.app" TargetMode="External"/><Relationship Id="rId43" Type="http://schemas.openxmlformats.org/officeDocument/2006/relationships/hyperlink" Target="file:////Users/sebastian/Sebastian/Libro%20Automatic%20Control%20with%20Interactive%20Tools/Herramientas/06_Chapter/MACOS/root_locus.app" TargetMode="External"/><Relationship Id="rId48" Type="http://schemas.openxmlformats.org/officeDocument/2006/relationships/image" Target="../media/image38.png"/><Relationship Id="rId56" Type="http://schemas.openxmlformats.org/officeDocument/2006/relationships/image" Target="../media/image42.png"/><Relationship Id="rId64" Type="http://schemas.openxmlformats.org/officeDocument/2006/relationships/image" Target="../media/image46.png"/><Relationship Id="rId69" Type="http://schemas.openxmlformats.org/officeDocument/2006/relationships/hyperlink" Target="file:////Users/sebastian/Sebastian/Libro%20Automatic%20Control%20with%20Interactive%20Tools/Herramientas/08_Chapter/MACOS/spherical_tank_level_control.app" TargetMode="External"/><Relationship Id="rId8" Type="http://schemas.openxmlformats.org/officeDocument/2006/relationships/image" Target="../media/image18.png"/><Relationship Id="rId51" Type="http://schemas.openxmlformats.org/officeDocument/2006/relationships/hyperlink" Target="file:////Users/sebastian/Sebastian/Libro%20Automatic%20Control%20with%20Interactive%20Tools/Herramientas/08_Chapter/MACOS/lead_lag_concept.app" TargetMode="External"/><Relationship Id="rId72" Type="http://schemas.openxmlformats.org/officeDocument/2006/relationships/image" Target="../media/image50.png"/><Relationship Id="rId3" Type="http://schemas.openxmlformats.org/officeDocument/2006/relationships/hyperlink" Target="file:////Users/sebastian/Sebastian/Libro%20Automatic%20Control%20with%20Interactive%20Tools/Herramientas/02_Chapter/MACOS/tank_level_lin.app" TargetMode="External"/><Relationship Id="rId12" Type="http://schemas.openxmlformats.org/officeDocument/2006/relationships/image" Target="../media/image20.png"/><Relationship Id="rId17" Type="http://schemas.openxmlformats.org/officeDocument/2006/relationships/hyperlink" Target="file:////Users/sebastian/Sebastian/Libro%20Automatic%20Control%20with%20Interactive%20Tools/Herramientas/03_Chapter/MACOS/t_second_order.app" TargetMode="External"/><Relationship Id="rId25" Type="http://schemas.openxmlformats.org/officeDocument/2006/relationships/hyperlink" Target="file:////Users/sebastian/Sebastian/Libro%20Automatic%20Control%20with%20Interactive%20Tools/Herramientas/04_Chapter/MACOS/f_generic.app" TargetMode="External"/><Relationship Id="rId33" Type="http://schemas.openxmlformats.org/officeDocument/2006/relationships/hyperlink" Target="file:////Users/sebastian/Sebastian/Libro%20Automatic%20Control%20with%20Interactive%20Tools/Herramientas/04_Chapter/MACOS/f_second_order_zero.app" TargetMode="External"/><Relationship Id="rId38" Type="http://schemas.openxmlformats.org/officeDocument/2006/relationships/image" Target="../media/image33.png"/><Relationship Id="rId46" Type="http://schemas.openxmlformats.org/officeDocument/2006/relationships/image" Target="../media/image37.png"/><Relationship Id="rId59" Type="http://schemas.openxmlformats.org/officeDocument/2006/relationships/hyperlink" Target="file:////Users/sebastian/Sebastian/Libro%20Automatic%20Control%20with%20Interactive%20Tools/Herramientas/07_Chapter/MACOS/PID_Ziegler_Nichols.app" TargetMode="External"/><Relationship Id="rId67" Type="http://schemas.openxmlformats.org/officeDocument/2006/relationships/hyperlink" Target="file:////Users/sebastian/Sebastian/Libro%20Automatic%20Control%20with%20Interactive%20Tools/Herramientas/08_Chapter/MACOS/inverted_pendulum_control.app" TargetMode="External"/><Relationship Id="rId20" Type="http://schemas.openxmlformats.org/officeDocument/2006/relationships/image" Target="../media/image24.png"/><Relationship Id="rId41" Type="http://schemas.openxmlformats.org/officeDocument/2006/relationships/hyperlink" Target="file:////Users/sebastian/Sebastian/Libro%20Automatic%20Control%20with%20Interactive%20Tools/Herramientas/06_Chapter/MACOS/Nyquist_criterion.app" TargetMode="External"/><Relationship Id="rId54" Type="http://schemas.openxmlformats.org/officeDocument/2006/relationships/image" Target="../media/image41.png"/><Relationship Id="rId62" Type="http://schemas.openxmlformats.org/officeDocument/2006/relationships/image" Target="../media/image45.png"/><Relationship Id="rId70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5" Type="http://schemas.openxmlformats.org/officeDocument/2006/relationships/hyperlink" Target="file:////Users/sebastian/Sebastian/Libro%20Automatic%20Control%20with%20Interactive%20Tools/Herramientas/03_Chapter/MACOS/t_model_fitting.app" TargetMode="External"/><Relationship Id="rId23" Type="http://schemas.openxmlformats.org/officeDocument/2006/relationships/hyperlink" Target="file:////Users/sebastian/Sebastian/Libro%20Automatic%20Control%20with%20Interactive%20Tools/Herramientas/04_Chapter/MACOS/f_first_order_zero.app" TargetMode="External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49" Type="http://schemas.openxmlformats.org/officeDocument/2006/relationships/hyperlink" Target="file:////Users/sebastian/Sebastian/Libro%20Automatic%20Control%20with%20Interactive%20Tools/Herramientas/08_Chapter/MACOS/f_design_lead.app" TargetMode="External"/><Relationship Id="rId57" Type="http://schemas.openxmlformats.org/officeDocument/2006/relationships/hyperlink" Target="file:////Users/sebastian/Sebastian/Libro%20Automatic%20Control%20with%20Interactive%20Tools/Herramientas/07_Chapter/MACOS/PID_concept.app" TargetMode="External"/><Relationship Id="rId10" Type="http://schemas.openxmlformats.org/officeDocument/2006/relationships/image" Target="../media/image19.png"/><Relationship Id="rId31" Type="http://schemas.openxmlformats.org/officeDocument/2006/relationships/hyperlink" Target="file:////Users/sebastian/Sebastian/Libro%20Automatic%20Control%20with%20Interactive%20Tools/Herramientas/04_Chapter/MACOS/f_second_order.app" TargetMode="External"/><Relationship Id="rId44" Type="http://schemas.openxmlformats.org/officeDocument/2006/relationships/image" Target="../media/image36.png"/><Relationship Id="rId52" Type="http://schemas.openxmlformats.org/officeDocument/2006/relationships/image" Target="../media/image40.png"/><Relationship Id="rId60" Type="http://schemas.openxmlformats.org/officeDocument/2006/relationships/image" Target="../media/image44.png"/><Relationship Id="rId65" Type="http://schemas.openxmlformats.org/officeDocument/2006/relationships/hyperlink" Target="file:////Users/sebastian/Sebastian/Libro%20Automatic%20Control%20with%20Interactive%20Tools/Herramientas/08_Chapter/MACOS/DC_motor_control.app" TargetMode="External"/><Relationship Id="rId73" Type="http://schemas.openxmlformats.org/officeDocument/2006/relationships/hyperlink" Target="file:////Users/sebastian/Sebastian/Libro%20Automatic%20Control%20with%20Interactive%20Tools/Herramientas/03_Chapter/MACOS/t_second_order_zero.app" TargetMode="External"/><Relationship Id="rId4" Type="http://schemas.openxmlformats.org/officeDocument/2006/relationships/image" Target="../media/image16.png"/><Relationship Id="rId9" Type="http://schemas.openxmlformats.org/officeDocument/2006/relationships/hyperlink" Target="file:////Users/sebastian/Sebastian/Libro%20Automatic%20Control%20with%20Interactive%20Tools/Herramientas/03_Chapter/MACOS/t_first_order.app" TargetMode="External"/><Relationship Id="rId13" Type="http://schemas.openxmlformats.org/officeDocument/2006/relationships/hyperlink" Target="file:////Users/sebastian/Sebastian/Libro%20Automatic%20Control%20with%20Interactive%20Tools/Herramientas/03_Chapter/MACOS/t_generic.app" TargetMode="External"/><Relationship Id="rId18" Type="http://schemas.openxmlformats.org/officeDocument/2006/relationships/image" Target="../media/image23.png"/><Relationship Id="rId39" Type="http://schemas.openxmlformats.org/officeDocument/2006/relationships/hyperlink" Target="file:////Users/sebastian/Sebastian/Libro%20Automatic%20Control%20with%20Interactive%20Tools/Herramientas/06_Chapter/MACOS/limitations_delay.app" TargetMode="External"/><Relationship Id="rId34" Type="http://schemas.openxmlformats.org/officeDocument/2006/relationships/image" Target="../media/image31.png"/><Relationship Id="rId50" Type="http://schemas.openxmlformats.org/officeDocument/2006/relationships/image" Target="../media/image39.png"/><Relationship Id="rId55" Type="http://schemas.openxmlformats.org/officeDocument/2006/relationships/hyperlink" Target="file:////Users/sebastian/Sebastian/Libro%20Automatic%20Control%20with%20Interactive%20Tools/Herramientas/07_Chapter/MACOS/PI_pole_placement.app" TargetMode="External"/><Relationship Id="rId7" Type="http://schemas.openxmlformats.org/officeDocument/2006/relationships/hyperlink" Target="file:////Users/sebastian/Sebastian/Libro%20Automatic%20Control%20with%20Interactive%20Tools/Herramientas/03_Chapter/MACOS/t_dominance.app" TargetMode="External"/><Relationship Id="rId71" Type="http://schemas.openxmlformats.org/officeDocument/2006/relationships/hyperlink" Target="file:////Users/sebastian/Sebastian/Libro%20Automatic%20Control%20with%20Interactive%20Tools/Herramientas/08_Chapter/MACOS/tank_level_control.app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sebastian/Sebastian/Libro%20Automatic%20Control%20with%20Interactive%20Tools/Herramientas/03_Chapter/MACOS/t_second_order_zero.ap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sebastian/Sebastian/Libro%20Automatic%20Control%20with%20Interactive%20Tools/Herramientas/06_Chapter/MACOS/limitations_delay.ap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sebastian/Sebastian/Libro%20Automatic%20Control%20with%20Interactive%20Tools/Herramientas/06_Chapter/MACOS/Nyquist_criterion.ap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sebastian/Sebastian/Libro%20Automatic%20Control%20with%20Interactive%20Tools/Herramientas/07_Chapter/MACOS/PID_concept.ap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sebastian/Sebastian/SysQuake/LCSD/37/LCSD_2020_02_20_mac.ap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2.ual.es/icontrol/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655" y="659994"/>
            <a:ext cx="7976689" cy="1077594"/>
          </a:xfrm>
        </p:spPr>
        <p:txBody>
          <a:bodyPr>
            <a:noAutofit/>
          </a:bodyPr>
          <a:lstStyle/>
          <a:p>
            <a:pPr algn="ctr"/>
            <a:r>
              <a:rPr lang="es-ES" sz="4800" b="1" dirty="0"/>
              <a:t>Interactive </a:t>
            </a:r>
            <a:r>
              <a:rPr lang="es-ES" sz="4800" b="1" dirty="0" err="1"/>
              <a:t>tools</a:t>
            </a:r>
            <a:r>
              <a:rPr lang="es-ES" sz="4800" b="1" dirty="0"/>
              <a:t> and </a:t>
            </a:r>
            <a:r>
              <a:rPr lang="es-ES" sz="4800" b="1" dirty="0" err="1"/>
              <a:t>methods</a:t>
            </a:r>
            <a:r>
              <a:rPr lang="es-ES" sz="4800" b="1" dirty="0"/>
              <a:t> </a:t>
            </a:r>
            <a:r>
              <a:rPr lang="es-ES" sz="4800" b="1" dirty="0" err="1"/>
              <a:t>for</a:t>
            </a:r>
            <a:r>
              <a:rPr lang="es-ES" sz="4800" b="1" dirty="0"/>
              <a:t> </a:t>
            </a:r>
            <a:r>
              <a:rPr lang="es-ES" sz="4800" b="1" dirty="0" err="1"/>
              <a:t>teaching</a:t>
            </a:r>
            <a:r>
              <a:rPr lang="es-ES" sz="4800" b="1" dirty="0"/>
              <a:t> </a:t>
            </a:r>
            <a:r>
              <a:rPr lang="es-ES" sz="4800" b="1" dirty="0" err="1"/>
              <a:t>an</a:t>
            </a:r>
            <a:r>
              <a:rPr lang="es-ES" sz="4800" b="1" dirty="0"/>
              <a:t> </a:t>
            </a:r>
            <a:r>
              <a:rPr lang="es-ES" sz="4800" b="1" dirty="0" err="1"/>
              <a:t>automatic</a:t>
            </a:r>
            <a:r>
              <a:rPr lang="es-ES" sz="4800" b="1" dirty="0"/>
              <a:t> control </a:t>
            </a:r>
            <a:r>
              <a:rPr lang="es-ES" sz="4800" b="1" dirty="0" err="1"/>
              <a:t>fundamentals</a:t>
            </a:r>
            <a:r>
              <a:rPr lang="es-ES" sz="4800" b="1" dirty="0"/>
              <a:t> </a:t>
            </a:r>
            <a:r>
              <a:rPr lang="es-ES" sz="4800" b="1" dirty="0" err="1"/>
              <a:t>course</a:t>
            </a:r>
            <a:endParaRPr lang="es-ES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38CDF87-02E4-F63F-82EC-698DEC16F2B6}"/>
              </a:ext>
            </a:extLst>
          </p:cNvPr>
          <p:cNvSpPr txBox="1">
            <a:spLocks/>
          </p:cNvSpPr>
          <p:nvPr/>
        </p:nvSpPr>
        <p:spPr>
          <a:xfrm>
            <a:off x="2061355" y="5895810"/>
            <a:ext cx="7976689" cy="85629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000" b="1" dirty="0"/>
              <a:t>La Laguna 26 de octubre de 2023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3214E2-11B0-846E-A322-79ED8F2FF20D}"/>
              </a:ext>
            </a:extLst>
          </p:cNvPr>
          <p:cNvSpPr txBox="1"/>
          <p:nvPr/>
        </p:nvSpPr>
        <p:spPr>
          <a:xfrm>
            <a:off x="2229504" y="39822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8428ADD-F729-003F-B6CB-947343DB0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0501" y="3492409"/>
            <a:ext cx="3717305" cy="141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2000" dirty="0">
                <a:latin typeface="+mj-lt"/>
              </a:rPr>
              <a:t>Sebastián Dormido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>
                <a:latin typeface="+mj-lt"/>
              </a:rPr>
              <a:t>Dpto. Informática y Automática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>
                <a:latin typeface="+mj-lt"/>
              </a:rPr>
              <a:t>ETS Ing. Informática, UNED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 err="1">
                <a:latin typeface="+mj-lt"/>
              </a:rPr>
              <a:t>sdormido@dia.uned.es</a:t>
            </a:r>
            <a:endParaRPr lang="es-ES" altLang="es-ES" sz="1600" dirty="0">
              <a:latin typeface="+mj-lt"/>
            </a:endParaRP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s-ES" altLang="es-ES" sz="1600" dirty="0">
              <a:latin typeface="+mj-lt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EA22A42-3A76-28F9-DD0F-C0462775F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68" y="3492409"/>
            <a:ext cx="3717305" cy="141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2000" dirty="0">
                <a:latin typeface="+mj-lt"/>
              </a:rPr>
              <a:t>Manuel </a:t>
            </a:r>
            <a:r>
              <a:rPr lang="es-ES" altLang="es-ES" sz="2000" dirty="0" err="1">
                <a:latin typeface="+mj-lt"/>
              </a:rPr>
              <a:t>Berenguel</a:t>
            </a:r>
            <a:endParaRPr lang="es-ES" altLang="es-ES" sz="2000" dirty="0">
              <a:latin typeface="+mj-lt"/>
            </a:endParaRP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>
                <a:latin typeface="+mj-lt"/>
              </a:rPr>
              <a:t>Dpto. Informática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>
                <a:latin typeface="+mj-lt"/>
              </a:rPr>
              <a:t>ETS Ingeniería, Univ. Almería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 err="1">
                <a:latin typeface="+mj-lt"/>
              </a:rPr>
              <a:t>beren@ual.es</a:t>
            </a:r>
            <a:endParaRPr lang="es-ES" altLang="es-ES" sz="1600" dirty="0">
              <a:latin typeface="+mj-lt"/>
            </a:endParaRP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s-ES" altLang="es-ES" sz="16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EE0ECF-7E1F-94B2-EE76-26E28992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923" y="3492409"/>
            <a:ext cx="3717305" cy="141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2000" dirty="0">
                <a:latin typeface="+mj-lt"/>
              </a:rPr>
              <a:t>José Luis Guzmán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>
                <a:latin typeface="+mj-lt"/>
              </a:rPr>
              <a:t>Dpto. Informática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>
                <a:latin typeface="+mj-lt"/>
              </a:rPr>
              <a:t>ETS Ingeniería, Univ. Almería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 err="1">
                <a:latin typeface="+mj-lt"/>
              </a:rPr>
              <a:t>joguzman@ual.es</a:t>
            </a:r>
            <a:endParaRPr lang="es-ES" altLang="es-ES" sz="1600" dirty="0">
              <a:latin typeface="+mj-lt"/>
            </a:endParaRP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s-ES" altLang="es-ES" sz="1600" dirty="0">
              <a:latin typeface="+mj-lt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FE981F5-FFE6-974A-9F2D-5088587E1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8808" y="3492409"/>
            <a:ext cx="3717305" cy="141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2000" dirty="0">
                <a:latin typeface="+mj-lt"/>
              </a:rPr>
              <a:t>Ramon Costa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>
                <a:latin typeface="+mj-lt"/>
              </a:rPr>
              <a:t>Dpto. Ing. Sistemas y Automática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>
                <a:latin typeface="+mj-lt"/>
              </a:rPr>
              <a:t>ETS Ing. Industrial, UPC</a:t>
            </a:r>
          </a:p>
          <a:p>
            <a:pPr marL="0" indent="0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s-ES" altLang="es-ES" sz="1600" dirty="0" err="1">
                <a:latin typeface="+mj-lt"/>
              </a:rPr>
              <a:t>ramon.costa@upc.edu</a:t>
            </a:r>
            <a:endParaRPr lang="es-ES" altLang="es-E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78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0"/>
    </mc:Choice>
    <mc:Fallback xmlns="">
      <p:transition spd="slow" advTm="4256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>
            <a:extLst>
              <a:ext uri="{FF2B5EF4-FFF2-40B4-BE49-F238E27FC236}">
                <a16:creationId xmlns:a16="http://schemas.microsoft.com/office/drawing/2014/main" id="{21402777-9784-8B41-813D-2FFA58D98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9" y="-12700"/>
            <a:ext cx="10530527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 dirty="0">
                <a:solidFill>
                  <a:schemeClr val="bg1"/>
                </a:solidFill>
                <a:latin typeface="Comic Sans MS" panose="030F0902030302020204" pitchFamily="66" charset="0"/>
              </a:rPr>
              <a:t>5. </a:t>
            </a:r>
            <a:r>
              <a:rPr lang="es-ES" altLang="es-ES" sz="3200" b="1" dirty="0" err="1">
                <a:solidFill>
                  <a:schemeClr val="bg1"/>
                </a:solidFill>
                <a:latin typeface="Comic Sans MS" panose="030F0902030302020204" pitchFamily="66" charset="0"/>
              </a:rPr>
              <a:t>The</a:t>
            </a:r>
            <a:r>
              <a:rPr lang="es-ES" altLang="es-ES" sz="3200" b="1" dirty="0">
                <a:solidFill>
                  <a:schemeClr val="bg1"/>
                </a:solidFill>
                <a:latin typeface="Comic Sans MS" panose="030F0902030302020204" pitchFamily="66" charset="0"/>
              </a:rPr>
              <a:t> interactive </a:t>
            </a:r>
            <a:r>
              <a:rPr lang="es-ES" altLang="es-ES" sz="3200" b="1" dirty="0" err="1">
                <a:solidFill>
                  <a:schemeClr val="bg1"/>
                </a:solidFill>
                <a:latin typeface="Comic Sans MS" panose="030F0902030302020204" pitchFamily="66" charset="0"/>
              </a:rPr>
              <a:t>card</a:t>
            </a:r>
            <a:r>
              <a:rPr lang="es-ES" altLang="es-ES" sz="3200" b="1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lang="es-ES" altLang="es-ES" sz="3200" b="1" dirty="0" err="1">
                <a:solidFill>
                  <a:schemeClr val="bg1"/>
                </a:solidFill>
                <a:latin typeface="Comic Sans MS" panose="030F0902030302020204" pitchFamily="66" charset="0"/>
              </a:rPr>
              <a:t>project</a:t>
            </a:r>
            <a:endParaRPr lang="es-ES" altLang="es-ES" sz="32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1F000264-CCF2-D97D-69F3-93D1AB941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74" y="498258"/>
            <a:ext cx="7830434" cy="6134982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D0D0926A-0944-D3FB-EC5D-16A3C8DDB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pictorial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theory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8374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>
            <a:extLst>
              <a:ext uri="{FF2B5EF4-FFF2-40B4-BE49-F238E27FC236}">
                <a16:creationId xmlns:a16="http://schemas.microsoft.com/office/drawing/2014/main" id="{9A9BFBEA-069C-DCF7-0877-F07FCB182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9" y="6130200"/>
            <a:ext cx="115887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2400" b="1" dirty="0">
                <a:latin typeface="Bradley Hand ITC" panose="03070402050302030203" pitchFamily="66" charset="77"/>
              </a:rPr>
              <a:t>b</a:t>
            </a:r>
            <a:r>
              <a:rPr lang="es-ES" altLang="es-ES" sz="2400" b="1" baseline="30000" dirty="0">
                <a:latin typeface="Bradley Hand ITC" panose="03070402050302030203" pitchFamily="66" charset="77"/>
              </a:rPr>
              <a:t>2</a:t>
            </a:r>
            <a:r>
              <a:rPr lang="es-ES" altLang="es-ES" sz="2400" b="1" dirty="0">
                <a:latin typeface="Bradley Hand ITC" panose="03070402050302030203" pitchFamily="66" charset="77"/>
              </a:rPr>
              <a:t> + c</a:t>
            </a:r>
            <a:r>
              <a:rPr lang="es-ES" altLang="es-ES" sz="2400" b="1" baseline="30000" dirty="0">
                <a:latin typeface="Bradley Hand ITC" panose="03070402050302030203" pitchFamily="66" charset="77"/>
              </a:rPr>
              <a:t>2</a:t>
            </a:r>
            <a:endParaRPr lang="es-ES" altLang="es-ES" sz="2400" b="1" dirty="0">
              <a:latin typeface="Bradley Hand ITC" panose="03070402050302030203" pitchFamily="66" charset="77"/>
            </a:endParaRPr>
          </a:p>
        </p:txBody>
      </p:sp>
      <p:sp>
        <p:nvSpPr>
          <p:cNvPr id="117765" name="Rectangle 5">
            <a:extLst>
              <a:ext uri="{FF2B5EF4-FFF2-40B4-BE49-F238E27FC236}">
                <a16:creationId xmlns:a16="http://schemas.microsoft.com/office/drawing/2014/main" id="{55F7DBC7-457F-1F0C-5706-635A9951F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9" y="6130200"/>
            <a:ext cx="674687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  <a:r>
              <a:rPr lang="es-ES" altLang="es-ES" sz="2400" b="1" baseline="30000">
                <a:latin typeface="Bradley Hand ITC" panose="03070402050302030203" pitchFamily="66" charset="77"/>
              </a:rPr>
              <a:t>2</a:t>
            </a:r>
            <a:endParaRPr lang="es-ES" altLang="es-ES" sz="2400" b="1">
              <a:latin typeface="Bradley Hand ITC" panose="03070402050302030203" pitchFamily="66" charset="77"/>
            </a:endParaRPr>
          </a:p>
        </p:txBody>
      </p:sp>
      <p:sp>
        <p:nvSpPr>
          <p:cNvPr id="117766" name="Rectangle 6">
            <a:extLst>
              <a:ext uri="{FF2B5EF4-FFF2-40B4-BE49-F238E27FC236}">
                <a16:creationId xmlns:a16="http://schemas.microsoft.com/office/drawing/2014/main" id="{80B2BE23-B1DC-E2F9-E001-D1CA0F041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4" y="6130200"/>
            <a:ext cx="6826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2400" b="1">
                <a:latin typeface="Bradley Hand ITC" panose="03070402050302030203" pitchFamily="66" charset="77"/>
              </a:rPr>
              <a:t>=</a:t>
            </a:r>
          </a:p>
        </p:txBody>
      </p:sp>
      <p:sp>
        <p:nvSpPr>
          <p:cNvPr id="117767" name="AutoShape 7">
            <a:extLst>
              <a:ext uri="{FF2B5EF4-FFF2-40B4-BE49-F238E27FC236}">
                <a16:creationId xmlns:a16="http://schemas.microsoft.com/office/drawing/2014/main" id="{6C7648EA-4ADB-1842-34EA-8E24FB56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6050825"/>
            <a:ext cx="2400300" cy="5715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17768" name="Group 8">
            <a:extLst>
              <a:ext uri="{FF2B5EF4-FFF2-40B4-BE49-F238E27FC236}">
                <a16:creationId xmlns:a16="http://schemas.microsoft.com/office/drawing/2014/main" id="{52FB40CC-6B53-90B0-37BD-6970975D1D3B}"/>
              </a:ext>
            </a:extLst>
          </p:cNvPr>
          <p:cNvGrpSpPr>
            <a:grpSpLocks/>
          </p:cNvGrpSpPr>
          <p:nvPr/>
        </p:nvGrpSpPr>
        <p:grpSpPr bwMode="auto">
          <a:xfrm>
            <a:off x="4021138" y="1689101"/>
            <a:ext cx="2735262" cy="4321175"/>
            <a:chOff x="2613" y="880"/>
            <a:chExt cx="1723" cy="2722"/>
          </a:xfrm>
        </p:grpSpPr>
        <p:sp>
          <p:nvSpPr>
            <p:cNvPr id="117769" name="Rectangle 9">
              <a:extLst>
                <a:ext uri="{FF2B5EF4-FFF2-40B4-BE49-F238E27FC236}">
                  <a16:creationId xmlns:a16="http://schemas.microsoft.com/office/drawing/2014/main" id="{238E71F9-1F34-C6DE-6675-8D0876986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" y="2050"/>
              <a:ext cx="244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2800" b="1">
                  <a:latin typeface="Bradley Hand ITC" panose="03070402050302030203" pitchFamily="66" charset="77"/>
                </a:rPr>
                <a:t>c</a:t>
              </a:r>
            </a:p>
          </p:txBody>
        </p:sp>
        <p:sp>
          <p:nvSpPr>
            <p:cNvPr id="117770" name="Rectangle 10">
              <a:extLst>
                <a:ext uri="{FF2B5EF4-FFF2-40B4-BE49-F238E27FC236}">
                  <a16:creationId xmlns:a16="http://schemas.microsoft.com/office/drawing/2014/main" id="{A2AAFFEE-D091-7EE8-B0A0-BBFCF45B9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" y="3326"/>
              <a:ext cx="244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2800" b="1">
                  <a:latin typeface="Bradley Hand ITC" panose="03070402050302030203" pitchFamily="66" charset="77"/>
                </a:rPr>
                <a:t>b</a:t>
              </a:r>
            </a:p>
          </p:txBody>
        </p:sp>
        <p:sp>
          <p:nvSpPr>
            <p:cNvPr id="117771" name="Rectangle 11">
              <a:extLst>
                <a:ext uri="{FF2B5EF4-FFF2-40B4-BE49-F238E27FC236}">
                  <a16:creationId xmlns:a16="http://schemas.microsoft.com/office/drawing/2014/main" id="{69A97273-FEA2-1CB7-261B-3554B663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868"/>
              <a:ext cx="244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2400" b="1">
                  <a:latin typeface="Bradley Hand ITC" panose="03070402050302030203" pitchFamily="66" charset="77"/>
                </a:rPr>
                <a:t>a</a:t>
              </a:r>
            </a:p>
          </p:txBody>
        </p:sp>
        <p:sp>
          <p:nvSpPr>
            <p:cNvPr id="117772" name="AutoShape 12">
              <a:extLst>
                <a:ext uri="{FF2B5EF4-FFF2-40B4-BE49-F238E27FC236}">
                  <a16:creationId xmlns:a16="http://schemas.microsoft.com/office/drawing/2014/main" id="{9035B94D-CD69-088F-68E0-56D6D7F3B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880"/>
              <a:ext cx="1472" cy="2429"/>
            </a:xfrm>
            <a:prstGeom prst="rtTriangle">
              <a:avLst/>
            </a:prstGeom>
            <a:solidFill>
              <a:srgbClr val="FF0000">
                <a:alpha val="50000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17774" name="Rectangle 149">
            <a:extLst>
              <a:ext uri="{FF2B5EF4-FFF2-40B4-BE49-F238E27FC236}">
                <a16:creationId xmlns:a16="http://schemas.microsoft.com/office/drawing/2014/main" id="{A92ED58C-8A5D-8B3D-7A9C-02A28829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1" y="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3. </a:t>
            </a:r>
            <a:r>
              <a:rPr lang="en-U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Interactivity in control education</a:t>
            </a:r>
            <a:endParaRPr lang="es-ES" altLang="es-ES" sz="3200" b="1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CCC1BE5-147D-6469-0713-C043310CF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Interactivity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0CA0DC12-B5CE-A460-B249-1088A9EAD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1063"/>
            <a:ext cx="8662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A simple example of visualization: Pythagoras’ theorem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20E23B3-3315-8D92-8102-D286AC3E8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951" y="2041526"/>
            <a:ext cx="3190875" cy="3190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27F7C39-5469-4B8D-D655-5A2589060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032000"/>
            <a:ext cx="3200400" cy="3200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0966FF2E-60DC-9C01-19C3-A6F0E01CE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2041526"/>
            <a:ext cx="1841500" cy="13446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4AAF6E1A-BDAC-3D41-DC34-DB88DFA25BC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769269" y="3636169"/>
            <a:ext cx="1841500" cy="13446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BAF4C926-4DE7-6ED0-8A0E-7B7A6C88F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950" y="2043113"/>
            <a:ext cx="1347788" cy="1338262"/>
          </a:xfrm>
          <a:prstGeom prst="rect">
            <a:avLst/>
          </a:prstGeom>
          <a:solidFill>
            <a:srgbClr val="FFFF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88083E50-FB6D-4EA4-483C-17ACF05FD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9" y="3384550"/>
            <a:ext cx="1843087" cy="1847850"/>
          </a:xfrm>
          <a:prstGeom prst="rect">
            <a:avLst/>
          </a:prstGeom>
          <a:solidFill>
            <a:srgbClr val="00CC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0" name="AutoShape 8">
            <a:extLst>
              <a:ext uri="{FF2B5EF4-FFF2-40B4-BE49-F238E27FC236}">
                <a16:creationId xmlns:a16="http://schemas.microsoft.com/office/drawing/2014/main" id="{205DC391-6D66-9363-1956-D48DFA373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776" y="3379789"/>
            <a:ext cx="1331913" cy="1851025"/>
          </a:xfrm>
          <a:prstGeom prst="rtTriangle">
            <a:avLst/>
          </a:prstGeom>
          <a:solidFill>
            <a:srgbClr val="FF00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1" name="AutoShape 9">
            <a:extLst>
              <a:ext uri="{FF2B5EF4-FFF2-40B4-BE49-F238E27FC236}">
                <a16:creationId xmlns:a16="http://schemas.microsoft.com/office/drawing/2014/main" id="{1F5C3136-4475-BD08-3DF2-1E6C8E86A51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3088" y="2035176"/>
            <a:ext cx="1331912" cy="1851025"/>
          </a:xfrm>
          <a:prstGeom prst="rtTriangle">
            <a:avLst/>
          </a:prstGeom>
          <a:solidFill>
            <a:srgbClr val="FF00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2" name="AutoShape 10">
            <a:extLst>
              <a:ext uri="{FF2B5EF4-FFF2-40B4-BE49-F238E27FC236}">
                <a16:creationId xmlns:a16="http://schemas.microsoft.com/office/drawing/2014/main" id="{43D2B7A6-48D4-92C8-A455-313C98285DC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935120" y="3642520"/>
            <a:ext cx="1331913" cy="1851025"/>
          </a:xfrm>
          <a:prstGeom prst="rtTriangle">
            <a:avLst/>
          </a:prstGeom>
          <a:solidFill>
            <a:srgbClr val="FF00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3" name="AutoShape 11">
            <a:extLst>
              <a:ext uri="{FF2B5EF4-FFF2-40B4-BE49-F238E27FC236}">
                <a16:creationId xmlns:a16="http://schemas.microsoft.com/office/drawing/2014/main" id="{3DB83AA7-2865-613B-C2A8-C96517BA303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82570" y="1775620"/>
            <a:ext cx="1331913" cy="1851025"/>
          </a:xfrm>
          <a:prstGeom prst="rtTriangle">
            <a:avLst/>
          </a:prstGeom>
          <a:solidFill>
            <a:srgbClr val="FF000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4" name="Rectangle 12">
            <a:extLst>
              <a:ext uri="{FF2B5EF4-FFF2-40B4-BE49-F238E27FC236}">
                <a16:creationId xmlns:a16="http://schemas.microsoft.com/office/drawing/2014/main" id="{8A8F40AC-D350-5576-0095-1F6C8EC3DFFC}"/>
              </a:ext>
            </a:extLst>
          </p:cNvPr>
          <p:cNvSpPr>
            <a:spLocks noChangeArrowheads="1"/>
          </p:cNvSpPr>
          <p:nvPr/>
        </p:nvSpPr>
        <p:spPr bwMode="auto">
          <a:xfrm rot="-2148949">
            <a:off x="6781800" y="2481263"/>
            <a:ext cx="2286000" cy="2298700"/>
          </a:xfrm>
          <a:prstGeom prst="rect">
            <a:avLst/>
          </a:prstGeom>
          <a:solidFill>
            <a:srgbClr val="0000CC">
              <a:alpha val="50195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5" name="Rectangle 13">
            <a:extLst>
              <a:ext uri="{FF2B5EF4-FFF2-40B4-BE49-F238E27FC236}">
                <a16:creationId xmlns:a16="http://schemas.microsoft.com/office/drawing/2014/main" id="{16BB506F-6962-53E5-74E7-CC34DBD8B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4" y="2051051"/>
            <a:ext cx="1843087" cy="1338263"/>
          </a:xfrm>
          <a:prstGeom prst="rect">
            <a:avLst/>
          </a:prstGeom>
          <a:solidFill>
            <a:srgbClr val="FF0000">
              <a:alpha val="50195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EBE60206-C32A-275F-3E4F-C139CA1C1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1" y="3392488"/>
            <a:ext cx="1338263" cy="1847850"/>
          </a:xfrm>
          <a:prstGeom prst="rect">
            <a:avLst/>
          </a:prstGeom>
          <a:solidFill>
            <a:srgbClr val="FF0000">
              <a:alpha val="50195"/>
            </a:srgb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7" name="Rectangle 15">
            <a:extLst>
              <a:ext uri="{FF2B5EF4-FFF2-40B4-BE49-F238E27FC236}">
                <a16:creationId xmlns:a16="http://schemas.microsoft.com/office/drawing/2014/main" id="{97BEDB63-6806-C318-1349-13EF57C6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9" y="2049464"/>
            <a:ext cx="3190875" cy="319087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8" name="Rectangle 16">
            <a:extLst>
              <a:ext uri="{FF2B5EF4-FFF2-40B4-BE49-F238E27FC236}">
                <a16:creationId xmlns:a16="http://schemas.microsoft.com/office/drawing/2014/main" id="{935C0D89-C1B6-3DBB-E619-684C4EA1F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6664" y="2039939"/>
            <a:ext cx="3190875" cy="319087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569" name="Line 17">
            <a:extLst>
              <a:ext uri="{FF2B5EF4-FFF2-40B4-BE49-F238E27FC236}">
                <a16:creationId xmlns:a16="http://schemas.microsoft.com/office/drawing/2014/main" id="{EACAA6A0-E941-93A1-389C-30DE9F7F2B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25651" y="3395663"/>
            <a:ext cx="1319213" cy="1833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3570" name="Line 18">
            <a:extLst>
              <a:ext uri="{FF2B5EF4-FFF2-40B4-BE49-F238E27FC236}">
                <a16:creationId xmlns:a16="http://schemas.microsoft.com/office/drawing/2014/main" id="{2DF3CE64-69BD-9B71-9DA5-406D2D2933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76613" y="2055814"/>
            <a:ext cx="1822450" cy="1311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3571" name="Rectangle 19">
            <a:extLst>
              <a:ext uri="{FF2B5EF4-FFF2-40B4-BE49-F238E27FC236}">
                <a16:creationId xmlns:a16="http://schemas.microsoft.com/office/drawing/2014/main" id="{FBECCBC0-9A72-F91D-0EFA-B1F9BF46B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16097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b</a:t>
            </a:r>
          </a:p>
        </p:txBody>
      </p:sp>
      <p:sp>
        <p:nvSpPr>
          <p:cNvPr id="23572" name="Rectangle 20">
            <a:extLst>
              <a:ext uri="{FF2B5EF4-FFF2-40B4-BE49-F238E27FC236}">
                <a16:creationId xmlns:a16="http://schemas.microsoft.com/office/drawing/2014/main" id="{62D06847-DCD9-9906-1B32-B5ABAD7E2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8" y="16097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c</a:t>
            </a:r>
          </a:p>
        </p:txBody>
      </p:sp>
      <p:sp>
        <p:nvSpPr>
          <p:cNvPr id="23573" name="Rectangle 21">
            <a:extLst>
              <a:ext uri="{FF2B5EF4-FFF2-40B4-BE49-F238E27FC236}">
                <a16:creationId xmlns:a16="http://schemas.microsoft.com/office/drawing/2014/main" id="{42604B41-F522-B4E0-CC67-41469D704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23145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T</a:t>
            </a:r>
          </a:p>
        </p:txBody>
      </p:sp>
      <p:sp>
        <p:nvSpPr>
          <p:cNvPr id="23574" name="Rectangle 22">
            <a:extLst>
              <a:ext uri="{FF2B5EF4-FFF2-40B4-BE49-F238E27FC236}">
                <a16:creationId xmlns:a16="http://schemas.microsoft.com/office/drawing/2014/main" id="{8A9DE481-DC13-EC38-D99D-DF7625498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52482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700" b="1">
                <a:latin typeface="Bradley Hand ITC" panose="03070402050302030203" pitchFamily="66" charset="77"/>
              </a:rPr>
              <a:t>b</a:t>
            </a:r>
          </a:p>
        </p:txBody>
      </p:sp>
      <p:sp>
        <p:nvSpPr>
          <p:cNvPr id="23575" name="Rectangle 23">
            <a:extLst>
              <a:ext uri="{FF2B5EF4-FFF2-40B4-BE49-F238E27FC236}">
                <a16:creationId xmlns:a16="http://schemas.microsoft.com/office/drawing/2014/main" id="{E51F847D-0133-C4B5-4CAC-A29271AA1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8" y="52482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700" b="1">
                <a:latin typeface="Bradley Hand ITC" panose="03070402050302030203" pitchFamily="66" charset="77"/>
              </a:rPr>
              <a:t>c</a:t>
            </a:r>
          </a:p>
        </p:txBody>
      </p:sp>
      <p:sp>
        <p:nvSpPr>
          <p:cNvPr id="23576" name="Rectangle 24">
            <a:extLst>
              <a:ext uri="{FF2B5EF4-FFF2-40B4-BE49-F238E27FC236}">
                <a16:creationId xmlns:a16="http://schemas.microsoft.com/office/drawing/2014/main" id="{E6E731B1-B794-7811-FB87-D0EB0E7CA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24669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c</a:t>
            </a:r>
          </a:p>
        </p:txBody>
      </p:sp>
      <p:sp>
        <p:nvSpPr>
          <p:cNvPr id="23577" name="Rectangle 25">
            <a:extLst>
              <a:ext uri="{FF2B5EF4-FFF2-40B4-BE49-F238E27FC236}">
                <a16:creationId xmlns:a16="http://schemas.microsoft.com/office/drawing/2014/main" id="{F5AA6226-99A0-388E-49AB-449926C50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43148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b</a:t>
            </a:r>
          </a:p>
        </p:txBody>
      </p:sp>
      <p:sp>
        <p:nvSpPr>
          <p:cNvPr id="23578" name="Rectangle 26">
            <a:extLst>
              <a:ext uri="{FF2B5EF4-FFF2-40B4-BE49-F238E27FC236}">
                <a16:creationId xmlns:a16="http://schemas.microsoft.com/office/drawing/2014/main" id="{60D4B12A-0577-B552-8566-801E05B00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24669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c</a:t>
            </a:r>
          </a:p>
        </p:txBody>
      </p:sp>
      <p:sp>
        <p:nvSpPr>
          <p:cNvPr id="23579" name="Rectangle 27">
            <a:extLst>
              <a:ext uri="{FF2B5EF4-FFF2-40B4-BE49-F238E27FC236}">
                <a16:creationId xmlns:a16="http://schemas.microsoft.com/office/drawing/2014/main" id="{2C06A70F-CD62-0D79-AC6B-6D4EF72A3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43148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b</a:t>
            </a:r>
          </a:p>
        </p:txBody>
      </p:sp>
      <p:sp>
        <p:nvSpPr>
          <p:cNvPr id="23580" name="Rectangle 28">
            <a:extLst>
              <a:ext uri="{FF2B5EF4-FFF2-40B4-BE49-F238E27FC236}">
                <a16:creationId xmlns:a16="http://schemas.microsoft.com/office/drawing/2014/main" id="{A35364EE-FFD1-719A-4F44-A9A3D6A5F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75" y="4027488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</a:p>
        </p:txBody>
      </p:sp>
      <p:sp>
        <p:nvSpPr>
          <p:cNvPr id="23581" name="Rectangle 29">
            <a:extLst>
              <a:ext uri="{FF2B5EF4-FFF2-40B4-BE49-F238E27FC236}">
                <a16:creationId xmlns:a16="http://schemas.microsoft.com/office/drawing/2014/main" id="{5948A29F-D54A-7781-3988-94FA80B20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388" y="2635250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</a:p>
        </p:txBody>
      </p:sp>
      <p:sp>
        <p:nvSpPr>
          <p:cNvPr id="23582" name="Rectangle 30">
            <a:extLst>
              <a:ext uri="{FF2B5EF4-FFF2-40B4-BE49-F238E27FC236}">
                <a16:creationId xmlns:a16="http://schemas.microsoft.com/office/drawing/2014/main" id="{99129F69-555E-9B41-4FF0-1E6B5C4BE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25" y="2789238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T</a:t>
            </a:r>
          </a:p>
        </p:txBody>
      </p:sp>
      <p:sp>
        <p:nvSpPr>
          <p:cNvPr id="23583" name="Rectangle 31">
            <a:extLst>
              <a:ext uri="{FF2B5EF4-FFF2-40B4-BE49-F238E27FC236}">
                <a16:creationId xmlns:a16="http://schemas.microsoft.com/office/drawing/2014/main" id="{2A228713-5C6E-53A1-69F7-A420C8A69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36544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T</a:t>
            </a:r>
          </a:p>
        </p:txBody>
      </p:sp>
      <p:sp>
        <p:nvSpPr>
          <p:cNvPr id="23584" name="Rectangle 32">
            <a:extLst>
              <a:ext uri="{FF2B5EF4-FFF2-40B4-BE49-F238E27FC236}">
                <a16:creationId xmlns:a16="http://schemas.microsoft.com/office/drawing/2014/main" id="{2667D34E-E72F-975F-106F-1AD668600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5" y="4433888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T</a:t>
            </a:r>
          </a:p>
        </p:txBody>
      </p:sp>
      <p:sp>
        <p:nvSpPr>
          <p:cNvPr id="23585" name="Rectangle 33">
            <a:extLst>
              <a:ext uri="{FF2B5EF4-FFF2-40B4-BE49-F238E27FC236}">
                <a16:creationId xmlns:a16="http://schemas.microsoft.com/office/drawing/2014/main" id="{5CD73202-0B13-9C8C-A23A-BEEB425F8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25" y="4075113"/>
            <a:ext cx="6350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b</a:t>
            </a:r>
            <a:r>
              <a:rPr lang="es-ES" altLang="es-ES" sz="2400" b="1" baseline="30000">
                <a:latin typeface="Bradley Hand ITC" panose="03070402050302030203" pitchFamily="66" charset="77"/>
              </a:rPr>
              <a:t>2</a:t>
            </a:r>
          </a:p>
        </p:txBody>
      </p:sp>
      <p:sp>
        <p:nvSpPr>
          <p:cNvPr id="23586" name="Rectangle 34">
            <a:extLst>
              <a:ext uri="{FF2B5EF4-FFF2-40B4-BE49-F238E27FC236}">
                <a16:creationId xmlns:a16="http://schemas.microsoft.com/office/drawing/2014/main" id="{E6E88003-634E-E1E9-DA33-BBDE683B1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520950"/>
            <a:ext cx="6350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c</a:t>
            </a:r>
            <a:r>
              <a:rPr lang="es-ES" altLang="es-ES" sz="2400" b="1" baseline="30000">
                <a:latin typeface="Bradley Hand ITC" panose="03070402050302030203" pitchFamily="66" charset="77"/>
              </a:rPr>
              <a:t>2</a:t>
            </a:r>
          </a:p>
        </p:txBody>
      </p:sp>
      <p:sp>
        <p:nvSpPr>
          <p:cNvPr id="23587" name="Rectangle 35">
            <a:extLst>
              <a:ext uri="{FF2B5EF4-FFF2-40B4-BE49-F238E27FC236}">
                <a16:creationId xmlns:a16="http://schemas.microsoft.com/office/drawing/2014/main" id="{B56666C5-C8DA-6924-2309-1049D505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063" y="3425825"/>
            <a:ext cx="6350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  <a:r>
              <a:rPr lang="es-ES" altLang="es-ES" sz="2400" b="1" baseline="30000">
                <a:latin typeface="Bradley Hand ITC" panose="03070402050302030203" pitchFamily="66" charset="77"/>
              </a:rPr>
              <a:t>2</a:t>
            </a:r>
          </a:p>
        </p:txBody>
      </p:sp>
      <p:sp>
        <p:nvSpPr>
          <p:cNvPr id="23588" name="Rectangle 36">
            <a:extLst>
              <a:ext uri="{FF2B5EF4-FFF2-40B4-BE49-F238E27FC236}">
                <a16:creationId xmlns:a16="http://schemas.microsoft.com/office/drawing/2014/main" id="{A165D261-B7DA-DC43-2B15-E499D08CF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24669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c</a:t>
            </a:r>
          </a:p>
        </p:txBody>
      </p:sp>
      <p:sp>
        <p:nvSpPr>
          <p:cNvPr id="23589" name="Rectangle 37">
            <a:extLst>
              <a:ext uri="{FF2B5EF4-FFF2-40B4-BE49-F238E27FC236}">
                <a16:creationId xmlns:a16="http://schemas.microsoft.com/office/drawing/2014/main" id="{62F22940-9B61-2406-11CD-0FED6B15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43148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b</a:t>
            </a:r>
          </a:p>
        </p:txBody>
      </p:sp>
      <p:sp>
        <p:nvSpPr>
          <p:cNvPr id="23590" name="Rectangle 38">
            <a:extLst>
              <a:ext uri="{FF2B5EF4-FFF2-40B4-BE49-F238E27FC236}">
                <a16:creationId xmlns:a16="http://schemas.microsoft.com/office/drawing/2014/main" id="{47A9B7C8-B5DB-C615-B014-7CDEBEBFB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763" y="24669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b</a:t>
            </a:r>
          </a:p>
        </p:txBody>
      </p:sp>
      <p:sp>
        <p:nvSpPr>
          <p:cNvPr id="23591" name="Rectangle 39">
            <a:extLst>
              <a:ext uri="{FF2B5EF4-FFF2-40B4-BE49-F238E27FC236}">
                <a16:creationId xmlns:a16="http://schemas.microsoft.com/office/drawing/2014/main" id="{828A59B7-F1CB-EE03-A5C0-42FF4B659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763" y="43148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c</a:t>
            </a:r>
          </a:p>
        </p:txBody>
      </p:sp>
      <p:sp>
        <p:nvSpPr>
          <p:cNvPr id="23592" name="Rectangle 40">
            <a:extLst>
              <a:ext uri="{FF2B5EF4-FFF2-40B4-BE49-F238E27FC236}">
                <a16:creationId xmlns:a16="http://schemas.microsoft.com/office/drawing/2014/main" id="{F0B15359-0CA5-5139-5F0C-FF7235010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16097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c</a:t>
            </a:r>
          </a:p>
        </p:txBody>
      </p:sp>
      <p:sp>
        <p:nvSpPr>
          <p:cNvPr id="23593" name="Rectangle 41">
            <a:extLst>
              <a:ext uri="{FF2B5EF4-FFF2-40B4-BE49-F238E27FC236}">
                <a16:creationId xmlns:a16="http://schemas.microsoft.com/office/drawing/2014/main" id="{A23103FE-7C8A-BB17-3086-D3E4B124C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388" y="16097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800" b="1">
                <a:latin typeface="Bradley Hand ITC" panose="03070402050302030203" pitchFamily="66" charset="77"/>
              </a:rPr>
              <a:t>b</a:t>
            </a:r>
          </a:p>
        </p:txBody>
      </p:sp>
      <p:sp>
        <p:nvSpPr>
          <p:cNvPr id="23594" name="Rectangle 42">
            <a:extLst>
              <a:ext uri="{FF2B5EF4-FFF2-40B4-BE49-F238E27FC236}">
                <a16:creationId xmlns:a16="http://schemas.microsoft.com/office/drawing/2014/main" id="{4B0AEBDF-D667-3714-0AE0-4EE791D42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52482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700" b="1">
                <a:latin typeface="Bradley Hand ITC" panose="03070402050302030203" pitchFamily="66" charset="77"/>
              </a:rPr>
              <a:t>b</a:t>
            </a:r>
          </a:p>
        </p:txBody>
      </p:sp>
      <p:sp>
        <p:nvSpPr>
          <p:cNvPr id="23595" name="Rectangle 43">
            <a:extLst>
              <a:ext uri="{FF2B5EF4-FFF2-40B4-BE49-F238E27FC236}">
                <a16:creationId xmlns:a16="http://schemas.microsoft.com/office/drawing/2014/main" id="{B191E17F-764F-5EB3-F617-8F97F7786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388" y="52482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700" b="1">
                <a:latin typeface="Bradley Hand ITC" panose="03070402050302030203" pitchFamily="66" charset="77"/>
              </a:rPr>
              <a:t>c</a:t>
            </a:r>
          </a:p>
        </p:txBody>
      </p:sp>
      <p:sp>
        <p:nvSpPr>
          <p:cNvPr id="23596" name="Rectangle 44">
            <a:extLst>
              <a:ext uri="{FF2B5EF4-FFF2-40B4-BE49-F238E27FC236}">
                <a16:creationId xmlns:a16="http://schemas.microsoft.com/office/drawing/2014/main" id="{DDC06E8D-733C-5B4A-AA27-C4C4D8816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9925" y="4189413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</a:p>
        </p:txBody>
      </p:sp>
      <p:sp>
        <p:nvSpPr>
          <p:cNvPr id="23597" name="Rectangle 45">
            <a:extLst>
              <a:ext uri="{FF2B5EF4-FFF2-40B4-BE49-F238E27FC236}">
                <a16:creationId xmlns:a16="http://schemas.microsoft.com/office/drawing/2014/main" id="{C740CFE3-84D9-394D-540A-DBD6EA4F6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39592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</a:p>
        </p:txBody>
      </p:sp>
      <p:sp>
        <p:nvSpPr>
          <p:cNvPr id="23598" name="Rectangle 46">
            <a:extLst>
              <a:ext uri="{FF2B5EF4-FFF2-40B4-BE49-F238E27FC236}">
                <a16:creationId xmlns:a16="http://schemas.microsoft.com/office/drawing/2014/main" id="{7D9C8B4E-C89F-E051-D76C-ED237F044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2833688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</a:p>
        </p:txBody>
      </p:sp>
      <p:sp>
        <p:nvSpPr>
          <p:cNvPr id="23599" name="Rectangle 47">
            <a:extLst>
              <a:ext uri="{FF2B5EF4-FFF2-40B4-BE49-F238E27FC236}">
                <a16:creationId xmlns:a16="http://schemas.microsoft.com/office/drawing/2014/main" id="{8B90DF5C-B264-DD84-FF9E-3ABE96209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913" y="268922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</a:p>
        </p:txBody>
      </p:sp>
      <p:sp>
        <p:nvSpPr>
          <p:cNvPr id="23600" name="Rectangle 48">
            <a:extLst>
              <a:ext uri="{FF2B5EF4-FFF2-40B4-BE49-F238E27FC236}">
                <a16:creationId xmlns:a16="http://schemas.microsoft.com/office/drawing/2014/main" id="{5FB912D5-A519-69CE-4848-26C45378C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1788" y="23145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T</a:t>
            </a:r>
          </a:p>
        </p:txBody>
      </p:sp>
      <p:sp>
        <p:nvSpPr>
          <p:cNvPr id="23601" name="Rectangle 49">
            <a:extLst>
              <a:ext uri="{FF2B5EF4-FFF2-40B4-BE49-F238E27FC236}">
                <a16:creationId xmlns:a16="http://schemas.microsoft.com/office/drawing/2014/main" id="{3F0BBBE6-4C49-6BA1-6A73-8FEC857EE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963" y="23145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T</a:t>
            </a:r>
          </a:p>
        </p:txBody>
      </p:sp>
      <p:sp>
        <p:nvSpPr>
          <p:cNvPr id="23602" name="Rectangle 50">
            <a:extLst>
              <a:ext uri="{FF2B5EF4-FFF2-40B4-BE49-F238E27FC236}">
                <a16:creationId xmlns:a16="http://schemas.microsoft.com/office/drawing/2014/main" id="{BBF536BE-06B8-9D54-4B0C-CF94945C7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1788" y="45243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T</a:t>
            </a:r>
          </a:p>
        </p:txBody>
      </p:sp>
      <p:sp>
        <p:nvSpPr>
          <p:cNvPr id="23603" name="Rectangle 51">
            <a:extLst>
              <a:ext uri="{FF2B5EF4-FFF2-40B4-BE49-F238E27FC236}">
                <a16:creationId xmlns:a16="http://schemas.microsoft.com/office/drawing/2014/main" id="{0A72770F-4656-65B9-9332-558E68FF7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963" y="4524375"/>
            <a:ext cx="3873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T</a:t>
            </a:r>
          </a:p>
        </p:txBody>
      </p:sp>
      <p:sp>
        <p:nvSpPr>
          <p:cNvPr id="23604" name="Rectangle 52">
            <a:extLst>
              <a:ext uri="{FF2B5EF4-FFF2-40B4-BE49-F238E27FC236}">
                <a16:creationId xmlns:a16="http://schemas.microsoft.com/office/drawing/2014/main" id="{2A380BCF-5721-2AD0-0AE6-289A2FA4D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639" y="5502275"/>
            <a:ext cx="26638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b</a:t>
            </a:r>
            <a:r>
              <a:rPr lang="es-ES" altLang="es-ES" sz="2400" b="1" baseline="30000">
                <a:latin typeface="Bradley Hand ITC" panose="03070402050302030203" pitchFamily="66" charset="77"/>
              </a:rPr>
              <a:t>2</a:t>
            </a:r>
            <a:r>
              <a:rPr lang="es-ES" altLang="es-ES" sz="2400" b="1">
                <a:latin typeface="Bradley Hand ITC" panose="03070402050302030203" pitchFamily="66" charset="77"/>
              </a:rPr>
              <a:t> + c</a:t>
            </a:r>
            <a:r>
              <a:rPr lang="es-ES" altLang="es-ES" sz="2400" b="1" baseline="30000">
                <a:latin typeface="Bradley Hand ITC" panose="03070402050302030203" pitchFamily="66" charset="77"/>
              </a:rPr>
              <a:t>2</a:t>
            </a:r>
            <a:r>
              <a:rPr lang="es-ES" altLang="es-ES" sz="2400" b="1">
                <a:latin typeface="Bradley Hand ITC" panose="03070402050302030203" pitchFamily="66" charset="77"/>
              </a:rPr>
              <a:t> + 4T</a:t>
            </a:r>
          </a:p>
        </p:txBody>
      </p:sp>
      <p:sp>
        <p:nvSpPr>
          <p:cNvPr id="23605" name="Rectangle 53">
            <a:extLst>
              <a:ext uri="{FF2B5EF4-FFF2-40B4-BE49-F238E27FC236}">
                <a16:creationId xmlns:a16="http://schemas.microsoft.com/office/drawing/2014/main" id="{47439284-68B2-3D4D-0BD5-9CAEDCB1A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489" y="5502275"/>
            <a:ext cx="26638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  <a:r>
              <a:rPr lang="es-ES" altLang="es-ES" sz="2400" b="1" baseline="30000">
                <a:latin typeface="Bradley Hand ITC" panose="03070402050302030203" pitchFamily="66" charset="77"/>
              </a:rPr>
              <a:t>2</a:t>
            </a:r>
            <a:r>
              <a:rPr lang="es-ES" altLang="es-ES" sz="2400" b="1">
                <a:latin typeface="Bradley Hand ITC" panose="03070402050302030203" pitchFamily="66" charset="77"/>
              </a:rPr>
              <a:t> + 4T</a:t>
            </a:r>
          </a:p>
        </p:txBody>
      </p:sp>
      <p:sp>
        <p:nvSpPr>
          <p:cNvPr id="23606" name="Rectangle 54">
            <a:extLst>
              <a:ext uri="{FF2B5EF4-FFF2-40B4-BE49-F238E27FC236}">
                <a16:creationId xmlns:a16="http://schemas.microsoft.com/office/drawing/2014/main" id="{9B262DF5-B7E9-CBF3-D823-79EA080B1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4" y="5502275"/>
            <a:ext cx="6826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=</a:t>
            </a:r>
          </a:p>
        </p:txBody>
      </p:sp>
      <p:sp>
        <p:nvSpPr>
          <p:cNvPr id="23609" name="Rectangle 57">
            <a:extLst>
              <a:ext uri="{FF2B5EF4-FFF2-40B4-BE49-F238E27FC236}">
                <a16:creationId xmlns:a16="http://schemas.microsoft.com/office/drawing/2014/main" id="{3F6F3938-1B5E-1D94-4F8A-4ED8E4665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9" y="6130200"/>
            <a:ext cx="115887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 dirty="0">
                <a:latin typeface="Bradley Hand ITC" panose="03070402050302030203" pitchFamily="66" charset="77"/>
              </a:rPr>
              <a:t>b</a:t>
            </a:r>
            <a:r>
              <a:rPr lang="es-ES" altLang="es-ES" sz="2400" b="1" baseline="30000" dirty="0">
                <a:latin typeface="Bradley Hand ITC" panose="03070402050302030203" pitchFamily="66" charset="77"/>
              </a:rPr>
              <a:t>2</a:t>
            </a:r>
            <a:r>
              <a:rPr lang="es-ES" altLang="es-ES" sz="2400" b="1" dirty="0">
                <a:latin typeface="Bradley Hand ITC" panose="03070402050302030203" pitchFamily="66" charset="77"/>
              </a:rPr>
              <a:t> + c</a:t>
            </a:r>
            <a:r>
              <a:rPr lang="es-ES" altLang="es-ES" sz="2400" b="1" baseline="30000" dirty="0">
                <a:latin typeface="Bradley Hand ITC" panose="03070402050302030203" pitchFamily="66" charset="77"/>
              </a:rPr>
              <a:t>2</a:t>
            </a:r>
            <a:endParaRPr lang="es-ES" altLang="es-ES" sz="2400" b="1" dirty="0">
              <a:latin typeface="Bradley Hand ITC" panose="03070402050302030203" pitchFamily="66" charset="77"/>
            </a:endParaRPr>
          </a:p>
        </p:txBody>
      </p:sp>
      <p:sp>
        <p:nvSpPr>
          <p:cNvPr id="23610" name="Rectangle 58">
            <a:extLst>
              <a:ext uri="{FF2B5EF4-FFF2-40B4-BE49-F238E27FC236}">
                <a16:creationId xmlns:a16="http://schemas.microsoft.com/office/drawing/2014/main" id="{FADE7FDF-6402-08E1-0A28-58504C9B0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9" y="6130200"/>
            <a:ext cx="674687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2400" b="1">
                <a:latin typeface="Bradley Hand ITC" panose="03070402050302030203" pitchFamily="66" charset="77"/>
              </a:rPr>
              <a:t>a</a:t>
            </a:r>
            <a:r>
              <a:rPr lang="es-ES" altLang="es-ES" sz="2400" b="1" baseline="30000">
                <a:latin typeface="Bradley Hand ITC" panose="03070402050302030203" pitchFamily="66" charset="77"/>
              </a:rPr>
              <a:t>2</a:t>
            </a:r>
            <a:endParaRPr lang="es-ES" altLang="es-ES" sz="2400" b="1">
              <a:latin typeface="Bradley Hand ITC" panose="03070402050302030203" pitchFamily="66" charset="77"/>
            </a:endParaRPr>
          </a:p>
        </p:txBody>
      </p:sp>
      <p:sp>
        <p:nvSpPr>
          <p:cNvPr id="23611" name="Rectangle 59">
            <a:extLst>
              <a:ext uri="{FF2B5EF4-FFF2-40B4-BE49-F238E27FC236}">
                <a16:creationId xmlns:a16="http://schemas.microsoft.com/office/drawing/2014/main" id="{112504DF-96F0-B634-9A6F-7F3C04070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4" y="6130200"/>
            <a:ext cx="6826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2400" b="1">
                <a:latin typeface="Bradley Hand ITC" panose="03070402050302030203" pitchFamily="66" charset="77"/>
              </a:rPr>
              <a:t>=</a:t>
            </a:r>
          </a:p>
        </p:txBody>
      </p:sp>
      <p:sp>
        <p:nvSpPr>
          <p:cNvPr id="23612" name="AutoShape 60">
            <a:extLst>
              <a:ext uri="{FF2B5EF4-FFF2-40B4-BE49-F238E27FC236}">
                <a16:creationId xmlns:a16="http://schemas.microsoft.com/office/drawing/2014/main" id="{4203B7F7-034D-3144-B7D5-AAC6E9676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6050825"/>
            <a:ext cx="2400300" cy="5715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3613" name="Rectangle 61">
            <a:extLst>
              <a:ext uri="{FF2B5EF4-FFF2-40B4-BE49-F238E27FC236}">
                <a16:creationId xmlns:a16="http://schemas.microsoft.com/office/drawing/2014/main" id="{2C278296-6D38-C1DD-291B-33617AA8C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499226"/>
            <a:ext cx="20812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buFont typeface="Wingdings" pitchFamily="2" charset="2"/>
              <a:buNone/>
            </a:pPr>
            <a:r>
              <a:rPr lang="en-US" altLang="es-ES" sz="1600" b="1">
                <a:solidFill>
                  <a:srgbClr val="000066"/>
                </a:solidFill>
                <a:latin typeface="Bradley Hand ITC" panose="03070402050302030203" pitchFamily="66" charset="77"/>
              </a:rPr>
              <a:t>M. de Guzmán, 1980</a:t>
            </a:r>
            <a:endParaRPr lang="es-ES" altLang="es-ES" sz="1600" b="1">
              <a:solidFill>
                <a:srgbClr val="000066"/>
              </a:solidFill>
              <a:latin typeface="Bradley Hand ITC" panose="03070402050302030203" pitchFamily="66" charset="77"/>
            </a:endParaRPr>
          </a:p>
        </p:txBody>
      </p:sp>
      <p:sp>
        <p:nvSpPr>
          <p:cNvPr id="23618" name="Rectangle 149">
            <a:extLst>
              <a:ext uri="{FF2B5EF4-FFF2-40B4-BE49-F238E27FC236}">
                <a16:creationId xmlns:a16="http://schemas.microsoft.com/office/drawing/2014/main" id="{D7D8E170-1A24-2E86-CDA3-E17E77E7E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1" y="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3. </a:t>
            </a:r>
            <a:r>
              <a:rPr lang="en-U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Interactivity in control education</a:t>
            </a:r>
            <a:endParaRPr lang="es-ES" altLang="es-ES" sz="3200" b="1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3B73DB5-3E99-C558-5BA7-8FE8E857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Interactivity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C4327CC-5CA6-974F-4CD1-9CC1142D3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1063"/>
            <a:ext cx="8662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A simple example of visualization: Pythagoras’ theorem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6" name="Rectangle 6">
            <a:extLst>
              <a:ext uri="{FF2B5EF4-FFF2-40B4-BE49-F238E27FC236}">
                <a16:creationId xmlns:a16="http://schemas.microsoft.com/office/drawing/2014/main" id="{67DCD397-55FB-BF28-8C6C-A4A4638AB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775" y="1643428"/>
            <a:ext cx="9711348" cy="47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7800" indent="-1778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>
              <a:lnSpc>
                <a:spcPct val="135000"/>
              </a:lnSpc>
              <a:spcBef>
                <a:spcPct val="55000"/>
              </a:spcBef>
              <a:buFontTx/>
              <a:buChar char="•"/>
            </a:pPr>
            <a:r>
              <a:rPr lang="en-US" altLang="es-ES" sz="2400" dirty="0">
                <a:latin typeface="+mn-lt"/>
              </a:rPr>
              <a:t>The modification of the parameters produces immediately an update of the graphical scopes.</a:t>
            </a:r>
          </a:p>
          <a:p>
            <a:pPr algn="just">
              <a:lnSpc>
                <a:spcPct val="135000"/>
              </a:lnSpc>
              <a:spcBef>
                <a:spcPct val="55000"/>
              </a:spcBef>
              <a:buFontTx/>
              <a:buChar char="•"/>
            </a:pPr>
            <a:r>
              <a:rPr lang="en-US" altLang="es-ES" sz="2400" dirty="0">
                <a:latin typeface="+mn-lt"/>
                <a:cs typeface="Times New Roman" panose="02020603050405020304" pitchFamily="18" charset="0"/>
              </a:rPr>
              <a:t>The design process is completely dynamic. </a:t>
            </a:r>
          </a:p>
          <a:p>
            <a:pPr algn="just">
              <a:lnSpc>
                <a:spcPct val="135000"/>
              </a:lnSpc>
              <a:spcBef>
                <a:spcPct val="55000"/>
              </a:spcBef>
              <a:buFontTx/>
              <a:buChar char="•"/>
            </a:pPr>
            <a:r>
              <a:rPr lang="en-US" altLang="es-ES" sz="2400" dirty="0">
                <a:latin typeface="+mn-lt"/>
                <a:cs typeface="Times New Roman" panose="02020603050405020304" pitchFamily="18" charset="0"/>
              </a:rPr>
              <a:t>Students notice the level of the change of the performance in relation with the elements that they are handling.</a:t>
            </a:r>
          </a:p>
          <a:p>
            <a:pPr algn="just">
              <a:lnSpc>
                <a:spcPct val="135000"/>
              </a:lnSpc>
              <a:spcBef>
                <a:spcPct val="55000"/>
              </a:spcBef>
              <a:buFontTx/>
              <a:buChar char="•"/>
            </a:pPr>
            <a:r>
              <a:rPr lang="en-US" altLang="es-ES" sz="2400" dirty="0">
                <a:latin typeface="+mn-lt"/>
                <a:cs typeface="Times New Roman" panose="02020603050405020304" pitchFamily="18" charset="0"/>
              </a:rPr>
              <a:t>This interactivity allows to identify more easily the trade off that it is possible to reach.</a:t>
            </a:r>
          </a:p>
        </p:txBody>
      </p:sp>
      <p:sp>
        <p:nvSpPr>
          <p:cNvPr id="112650" name="Rectangle 149">
            <a:extLst>
              <a:ext uri="{FF2B5EF4-FFF2-40B4-BE49-F238E27FC236}">
                <a16:creationId xmlns:a16="http://schemas.microsoft.com/office/drawing/2014/main" id="{9528FAF8-68AC-2F1F-E2A5-F599B9E2A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1" y="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3. </a:t>
            </a:r>
            <a:r>
              <a:rPr lang="en-U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Interactivity in control education</a:t>
            </a:r>
            <a:endParaRPr lang="es-ES" altLang="es-ES" sz="3200" b="1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1CE05CC8-E662-89E5-0295-8F689B33C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1063"/>
            <a:ext cx="8662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Characteristic of the interactive approach 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D64F03-02EF-1F6C-2AA2-DAD7E535B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Interactivity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29C6C8-3972-C904-E2B5-E698FCA85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6" y="5825393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algn="just"/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Rossiter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Pasik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-Duncan, S. Dormido, B. Jones, L.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Vlacic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R. Murray. “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Good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43, 6, 801-823, 2018,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10.1080/03043797.2018.1428530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D674D-79CE-3FBC-2C9C-1F14BEFF5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Interactivity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5695-C5E9-A848-9DB0-2893CC55354E}"/>
              </a:ext>
            </a:extLst>
          </p:cNvPr>
          <p:cNvSpPr txBox="1"/>
          <p:nvPr/>
        </p:nvSpPr>
        <p:spPr>
          <a:xfrm>
            <a:off x="454440" y="1565904"/>
            <a:ext cx="12030635" cy="6677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1982</a:t>
            </a:r>
            <a:r>
              <a:rPr lang="en-US" sz="2000" dirty="0"/>
              <a:t> Sebastián </a:t>
            </a:r>
            <a:r>
              <a:rPr lang="en-US" sz="2000" dirty="0" err="1"/>
              <a:t>Dormido</a:t>
            </a:r>
            <a:r>
              <a:rPr lang="en-US" sz="2000" dirty="0"/>
              <a:t> moves to the UNED.</a:t>
            </a:r>
            <a:endParaRPr lang="en-US" sz="2000" b="0" i="0" u="none" strike="noStrike" baseline="0" dirty="0"/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1997</a:t>
            </a:r>
            <a:r>
              <a:rPr lang="en-US" sz="2000" dirty="0"/>
              <a:t> Ph.D. Thesis Yves </a:t>
            </a:r>
            <a:r>
              <a:rPr lang="en-US" sz="2000" dirty="0" err="1"/>
              <a:t>Piguet</a:t>
            </a:r>
            <a:r>
              <a:rPr lang="en-US" sz="2000" dirty="0"/>
              <a:t>, </a:t>
            </a:r>
            <a:r>
              <a:rPr lang="en-US" sz="2000" dirty="0" err="1"/>
              <a:t>Multimodel</a:t>
            </a:r>
            <a:r>
              <a:rPr lang="en-US" sz="2000" dirty="0"/>
              <a:t> synthesis of a robust polynomial controller, EPFL.</a:t>
            </a:r>
            <a:endParaRPr lang="en-US" sz="2000" b="0" i="0" u="none" strike="noStrike" baseline="0" dirty="0"/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s-ES" sz="2000" b="1" dirty="0"/>
              <a:t>2002</a:t>
            </a:r>
            <a:r>
              <a:rPr lang="es-ES" sz="2000" dirty="0"/>
              <a:t> IFAC b02 Barcelona: Control </a:t>
            </a:r>
            <a:r>
              <a:rPr lang="es-ES" sz="2000" dirty="0" err="1"/>
              <a:t>Learning</a:t>
            </a:r>
            <a:r>
              <a:rPr lang="es-ES" sz="2000" dirty="0"/>
              <a:t>: </a:t>
            </a:r>
            <a:r>
              <a:rPr lang="es-ES" sz="2000" dirty="0" err="1"/>
              <a:t>Present</a:t>
            </a:r>
            <a:r>
              <a:rPr lang="es-ES" sz="2000" dirty="0"/>
              <a:t> and Future</a:t>
            </a:r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s-ES" sz="2000" b="1" dirty="0"/>
              <a:t>2003</a:t>
            </a:r>
            <a:r>
              <a:rPr lang="es-ES" sz="2000" dirty="0"/>
              <a:t> ACE03 Oulu: </a:t>
            </a:r>
            <a:r>
              <a:rPr lang="es-ES" sz="2000" dirty="0" err="1"/>
              <a:t>The</a:t>
            </a:r>
            <a:r>
              <a:rPr lang="es-ES" sz="2000" dirty="0"/>
              <a:t> role of </a:t>
            </a:r>
            <a:r>
              <a:rPr lang="es-ES" sz="2000" dirty="0" err="1"/>
              <a:t>interactivity</a:t>
            </a:r>
            <a:r>
              <a:rPr lang="es-ES" sz="2000" dirty="0"/>
              <a:t> in control </a:t>
            </a:r>
            <a:r>
              <a:rPr lang="es-ES" sz="2000" dirty="0" err="1"/>
              <a:t>learning</a:t>
            </a:r>
            <a:endParaRPr lang="es-ES" sz="2000" b="0" i="0" u="none" strike="noStrike" baseline="0" dirty="0"/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2004</a:t>
            </a:r>
            <a:r>
              <a:rPr lang="en-US" sz="2000" dirty="0"/>
              <a:t> IBCE04 Grenoble: Interactive learning of control concepts using EJS</a:t>
            </a:r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2006</a:t>
            </a:r>
            <a:r>
              <a:rPr lang="en-US" sz="2000" dirty="0"/>
              <a:t> Ph.D. Thesis José Luis Guzmán: Interactive Control System Design</a:t>
            </a:r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 baseline="0" dirty="0"/>
              <a:t>2009</a:t>
            </a:r>
            <a:r>
              <a:rPr lang="en-US" sz="2000" b="0" i="0" u="none" strike="noStrike" baseline="0" dirty="0"/>
              <a:t> The suite of Interactive Learning Modules (joint project with Lund University) </a:t>
            </a:r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2012</a:t>
            </a:r>
            <a:r>
              <a:rPr lang="en-US" sz="2000" dirty="0"/>
              <a:t> Pearson: “Control </a:t>
            </a:r>
            <a:r>
              <a:rPr lang="en-US" sz="2000" dirty="0" err="1"/>
              <a:t>automático</a:t>
            </a:r>
            <a:r>
              <a:rPr lang="en-US" sz="2000" dirty="0"/>
              <a:t> con </a:t>
            </a:r>
            <a:r>
              <a:rPr lang="en-US" sz="2000" dirty="0" err="1"/>
              <a:t>herramientas</a:t>
            </a:r>
            <a:r>
              <a:rPr lang="en-US" sz="2000" dirty="0"/>
              <a:t> </a:t>
            </a:r>
            <a:r>
              <a:rPr lang="en-US" sz="2000" dirty="0" err="1"/>
              <a:t>interactivas</a:t>
            </a:r>
            <a:r>
              <a:rPr lang="en-US" sz="2000" dirty="0"/>
              <a:t>”</a:t>
            </a:r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2014</a:t>
            </a:r>
            <a:r>
              <a:rPr lang="en-US" sz="2000" dirty="0"/>
              <a:t> ECC14 Tools and methods for control education</a:t>
            </a:r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2023</a:t>
            </a:r>
            <a:r>
              <a:rPr lang="en-US" sz="2000" dirty="0"/>
              <a:t> Springer: “Automatic control with interactive tools”</a:t>
            </a:r>
          </a:p>
          <a:p>
            <a:pPr algn="just">
              <a:lnSpc>
                <a:spcPct val="114000"/>
              </a:lnSpc>
              <a:spcBef>
                <a:spcPts val="1100"/>
              </a:spcBef>
            </a:pPr>
            <a:br>
              <a:rPr lang="en-US" sz="2000" dirty="0"/>
            </a:br>
            <a:endParaRPr lang="en-US" sz="2000" dirty="0"/>
          </a:p>
          <a:p>
            <a:pPr marL="342900" indent="-342900" algn="just">
              <a:lnSpc>
                <a:spcPct val="114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endParaRPr lang="en-US" sz="2000" b="0" i="0" u="none" strike="noStrike" baseline="0" dirty="0"/>
          </a:p>
          <a:p>
            <a:pPr algn="just">
              <a:lnSpc>
                <a:spcPct val="114000"/>
              </a:lnSpc>
              <a:spcBef>
                <a:spcPts val="1100"/>
              </a:spcBef>
            </a:pPr>
            <a:endParaRPr lang="es-ES" sz="2000" dirty="0"/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E7C6F4C-3847-06CD-CCF2-9B0ADBE7C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1063"/>
            <a:ext cx="8662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1982-2023: A long way developing interactive resources </a:t>
            </a:r>
          </a:p>
        </p:txBody>
      </p:sp>
    </p:spTree>
    <p:extLst>
      <p:ext uri="{BB962C8B-B14F-4D97-AF65-F5344CB8AC3E}">
        <p14:creationId xmlns:p14="http://schemas.microsoft.com/office/powerpoint/2010/main" val="1036831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15</a:t>
            </a:fld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118CA29-930B-9E86-01E5-AE67029F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225" y="1551246"/>
            <a:ext cx="6096000" cy="503199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0653AB3-791D-24B2-B290-278A0D3515E7}"/>
              </a:ext>
            </a:extLst>
          </p:cNvPr>
          <p:cNvSpPr txBox="1"/>
          <p:nvPr/>
        </p:nvSpPr>
        <p:spPr>
          <a:xfrm>
            <a:off x="3048000" y="58857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https://arm.ual.es/ilm/</a:t>
            </a:r>
            <a:r>
              <a:rPr lang="es-ES" dirty="0"/>
              <a:t> 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3F8A21DD-46B5-998F-5181-980C3D7DE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1063"/>
            <a:ext cx="8662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Interactive Learning Modules (ILM project)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CD12A0-C870-EFC5-8C9D-4C980F45E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Interactivity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00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1F1789E-BE25-B54D-B15A-610A52DF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8932" y="6583239"/>
            <a:ext cx="2743200" cy="365125"/>
          </a:xfrm>
        </p:spPr>
        <p:txBody>
          <a:bodyPr/>
          <a:lstStyle/>
          <a:p>
            <a:fld id="{08782E17-FF85-4B24-9803-D483D8622950}" type="slidenum">
              <a:rPr lang="es-ES" smtClean="0"/>
              <a:pPr/>
              <a:t>16</a:t>
            </a:fld>
            <a:endParaRPr lang="es-ES" dirty="0"/>
          </a:p>
        </p:txBody>
      </p:sp>
      <p:pic>
        <p:nvPicPr>
          <p:cNvPr id="6" name="Imagen 5" descr="Interfaz de usuario gráfica&#10;&#10;Descripción generada automáticamente">
            <a:hlinkClick r:id="rId2" action="ppaction://program"/>
            <a:extLst>
              <a:ext uri="{FF2B5EF4-FFF2-40B4-BE49-F238E27FC236}">
                <a16:creationId xmlns:a16="http://schemas.microsoft.com/office/drawing/2014/main" id="{1F042A34-DA9F-734D-BA7E-4260EC2D0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07" y="1653930"/>
            <a:ext cx="7455124" cy="4840990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D6A01EC-D249-63F3-4BA1-E8EFDF54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881063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Interactive Learning Modules: The concept of loop-shaping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A7ECE7-0804-E071-638C-372D1AA94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Interactivity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6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CC394B-7ED0-E2F4-1B67-F9941A7D45D6}"/>
              </a:ext>
            </a:extLst>
          </p:cNvPr>
          <p:cNvSpPr txBox="1"/>
          <p:nvPr/>
        </p:nvSpPr>
        <p:spPr>
          <a:xfrm>
            <a:off x="0" y="745398"/>
            <a:ext cx="6100090" cy="5515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SISO-GPCIT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the study of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Generalized Predictive Control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in single-input single-output systems (J. L. Guzmán, M. Berenguel, F. Rodríguez,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2"/>
              </a:rPr>
              <a:t>https://arm.ual.es/siso-gpcit/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MIMO-GPCIT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the study of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Generalized Predictive Control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in multiple-input multiple-output systems (J. L. Guzmán, M. Berenguel,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3"/>
              </a:rPr>
              <a:t>https://arm.ual.es/mimo-gpcit/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MRIT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to explain fundamentals of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mobile robotics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L. Guzmán, O. López, M. Berenguel, F. Rodríguez,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4"/>
              </a:rPr>
              <a:t>https://arm.ual.es/mrit/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500" b="1" i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Filtered Smith Predictor </a:t>
            </a: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interactive tool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A Unified approach for dead-time process control (J. E.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Normey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-Rico, J. L. Guzmán,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M. Berenguel, E. F. Camacho).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5"/>
              </a:rPr>
              <a:t>https://arm.ual.es/interactiveFSP/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ITCRI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control relevant identification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D. Álvarez, J. L. Guzmán, D. E. Rivera, M. Berenguel,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6"/>
              </a:rPr>
              <a:t>https://arm.ual.es/ITCRI/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ITSIE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system identification education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L. Guzmán, D. E. Rivera,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M. Berenguel).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7"/>
              </a:rPr>
              <a:t>https://arm.ual.es/ITSIE/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ITCLI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closed-loop identification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L. Guzmán, D. E. Rivera, M. Berenguel,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8"/>
              </a:rPr>
              <a:t>https://arm.ual.es/ITCLI/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SISO-QFTIT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the study of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Quantitative Feedback Theory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(QFT) in single-input single-output systems (J. M. Díaz,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J. Aranda).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9"/>
              </a:rPr>
              <a:t>https://www2.uned.es/itfe/QFTIT/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7CD29C6-CF14-CEA2-1248-EB5B0FD34C19}"/>
              </a:ext>
            </a:extLst>
          </p:cNvPr>
          <p:cNvSpPr txBox="1"/>
          <p:nvPr/>
        </p:nvSpPr>
        <p:spPr>
          <a:xfrm>
            <a:off x="6158100" y="719833"/>
            <a:ext cx="6112364" cy="60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 startAt="9"/>
            </a:pPr>
            <a:r>
              <a:rPr lang="en-GB" sz="1500" b="1" dirty="0" err="1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i-pIDtune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integrated system identification and PID control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L. Guzmán, D. E. Rivera, M. Berenguel,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10"/>
              </a:rPr>
              <a:t>https://arm.ual.es/i-pidtune/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9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ITTSAE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time series analysis education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M. Díaz,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D. E. Rivera).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11"/>
              </a:rPr>
              <a:t>https://www2.uned.es/itfe/ITTSAE/ITTSAE.html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9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ITTSAE-TSG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time series analysis education - Time series generator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M. Díaz, R. Costa-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Castelló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12"/>
              </a:rPr>
              <a:t>https://www2.uned.es/itfe/ITTSAE/ITTSAE_TSG.html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9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ITTSAE-TSA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time series analysis education - Time series analyser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M. Díaz, R. Costa-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Castelló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13"/>
              </a:rPr>
              <a:t>https://www2.uned.es/itfe/ITTSAE/ITTSAE_TSA.html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9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LCSD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linear control system design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M. Díaz, R. Costa-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Castelló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14"/>
              </a:rPr>
              <a:t>https://www2.uned.es/itfe/LCSD/LCSD.html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9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ITCLSD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closed loop shaping linear control design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M. Díaz, R. Costa-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Castelló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15"/>
              </a:rPr>
              <a:t>https://www2.uned.es/itfe/ITCLSD/ITCLSD.html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9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RCLSD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robust closed-loop shaping linear control systems design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(J. M. Díaz, R. Costa-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Castelló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16"/>
              </a:rPr>
              <a:t>https://www2.uned.es/itfe/RCLSD/RCLSD.html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9"/>
            </a:pPr>
            <a:r>
              <a:rPr lang="en-GB" sz="15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SMCITOOL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: Interactive tool for 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teaching, </a:t>
            </a:r>
            <a:r>
              <a:rPr lang="en-GB" sz="1500" i="1" dirty="0" err="1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analyzing</a:t>
            </a:r>
            <a:r>
              <a:rPr lang="en-GB" sz="1500" i="1" dirty="0">
                <a:effectLst/>
                <a:latin typeface="Calibri" panose="020F0502020204030204" pitchFamily="34" charset="0"/>
                <a:ea typeface="NimbusRomNo9L-ReguItal"/>
                <a:cs typeface="Calibri" panose="020F0502020204030204" pitchFamily="34" charset="0"/>
              </a:rPr>
              <a:t>, designing and interactively simulating sliding mode control 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(R. Costa-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Castelló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N.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Carrero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S.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Dormido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, E. </a:t>
            </a:r>
            <a:r>
              <a:rPr lang="en-GB" sz="1500" dirty="0" err="1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Fossas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). </a:t>
            </a:r>
            <a:r>
              <a:rPr lang="en-GB" sz="15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NimbusMonL-Regu"/>
                <a:cs typeface="Calibri" panose="020F0502020204030204" pitchFamily="34" charset="0"/>
                <a:hlinkClick r:id="rId17"/>
              </a:rPr>
              <a:t>https://sites.google.com/site/ramoncostacastello/smcitool</a:t>
            </a:r>
            <a:r>
              <a:rPr lang="en-GB" sz="1500" dirty="0">
                <a:effectLst/>
                <a:latin typeface="Calibri" panose="020F0502020204030204" pitchFamily="34" charset="0"/>
                <a:ea typeface="NimbusRomNo9L-Regu"/>
                <a:cs typeface="Calibri" panose="020F0502020204030204" pitchFamily="34" charset="0"/>
              </a:rPr>
              <a:t>.</a:t>
            </a:r>
            <a:endParaRPr lang="es-E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22DD931-BCC7-5629-8FDB-7C338CEBFFF3}"/>
              </a:ext>
            </a:extLst>
          </p:cNvPr>
          <p:cNvCxnSpPr>
            <a:cxnSpLocks/>
          </p:cNvCxnSpPr>
          <p:nvPr/>
        </p:nvCxnSpPr>
        <p:spPr>
          <a:xfrm>
            <a:off x="6044859" y="719833"/>
            <a:ext cx="0" cy="5926444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>
            <a:extLst>
              <a:ext uri="{FF2B5EF4-FFF2-40B4-BE49-F238E27FC236}">
                <a16:creationId xmlns:a16="http://schemas.microsoft.com/office/drawing/2014/main" id="{F6078A6F-B53C-2141-9AEB-B908C5359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5" y="-12700"/>
            <a:ext cx="1203217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Interactivity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742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271EC1FE-57DD-C542-9D2F-0D2631887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4" y="840449"/>
            <a:ext cx="5052647" cy="565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0" name="Rectangle 5">
            <a:extLst>
              <a:ext uri="{FF2B5EF4-FFF2-40B4-BE49-F238E27FC236}">
                <a16:creationId xmlns:a16="http://schemas.microsoft.com/office/drawing/2014/main" id="{21402777-9784-8B41-813D-2FFA58D98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9" y="-1270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5. The interactive card project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0063293-4153-5C38-9B1C-C704C306D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2DF595-39CC-FB14-015D-CF83AECD7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76" y="871876"/>
            <a:ext cx="4273438" cy="56579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19</a:t>
            </a:fld>
            <a:endParaRPr lang="es-ES"/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D2C7B705-0B22-4EB0-BDEA-F1FC00F4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723900"/>
            <a:ext cx="10512000" cy="59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EBE0918-D61E-7B1C-F1D3-EDD289FDD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 (Conceptual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4712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C548C10-74D2-1886-6709-A026F7B7A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808762" y="1419660"/>
            <a:ext cx="9569148" cy="4875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spcBef>
                <a:spcPct val="90000"/>
              </a:spcBef>
              <a:buFontTx/>
              <a:buAutoNum type="arabicPeriod"/>
            </a:pPr>
            <a:r>
              <a:rPr lang="es-ES" altLang="es-ES" dirty="0" err="1">
                <a:cs typeface="Calibri" panose="020F0502020204030204" pitchFamily="34" charset="0"/>
              </a:rPr>
              <a:t>Education</a:t>
            </a:r>
            <a:r>
              <a:rPr lang="es-ES" altLang="es-ES" dirty="0">
                <a:cs typeface="Calibri" panose="020F0502020204030204" pitchFamily="34" charset="0"/>
              </a:rPr>
              <a:t> (</a:t>
            </a:r>
            <a:r>
              <a:rPr lang="es-ES" altLang="es-ES" dirty="0" err="1">
                <a:cs typeface="Calibri" panose="020F0502020204030204" pitchFamily="34" charset="0"/>
              </a:rPr>
              <a:t>teaching</a:t>
            </a:r>
            <a:r>
              <a:rPr lang="es-ES" altLang="es-ES" dirty="0">
                <a:cs typeface="Calibri" panose="020F0502020204030204" pitchFamily="34" charset="0"/>
              </a:rPr>
              <a:t> vs </a:t>
            </a:r>
            <a:r>
              <a:rPr lang="es-ES" altLang="es-ES" dirty="0" err="1">
                <a:cs typeface="Calibri" panose="020F0502020204030204" pitchFamily="34" charset="0"/>
              </a:rPr>
              <a:t>learning</a:t>
            </a:r>
            <a:r>
              <a:rPr lang="es-ES" altLang="es-ES" dirty="0">
                <a:cs typeface="Calibri" panose="020F0502020204030204" pitchFamily="34" charset="0"/>
              </a:rPr>
              <a:t>)</a:t>
            </a:r>
          </a:p>
          <a:p>
            <a:pPr marL="609600" indent="-609600">
              <a:spcBef>
                <a:spcPct val="90000"/>
              </a:spcBef>
              <a:buFontTx/>
              <a:buAutoNum type="arabicPeriod"/>
            </a:pPr>
            <a:r>
              <a:rPr lang="es-ES" altLang="es-ES" dirty="0" err="1">
                <a:cs typeface="Calibri" panose="020F0502020204030204" pitchFamily="34" charset="0"/>
              </a:rPr>
              <a:t>Engineering</a:t>
            </a:r>
            <a:r>
              <a:rPr lang="es-ES" altLang="es-ES" dirty="0">
                <a:cs typeface="Calibri" panose="020F0502020204030204" pitchFamily="34" charset="0"/>
              </a:rPr>
              <a:t> </a:t>
            </a:r>
            <a:r>
              <a:rPr lang="es-ES" altLang="es-ES" dirty="0" err="1">
                <a:cs typeface="Calibri" panose="020F0502020204030204" pitchFamily="34" charset="0"/>
              </a:rPr>
              <a:t>education</a:t>
            </a:r>
            <a:endParaRPr lang="es-ES" altLang="es-ES" dirty="0">
              <a:cs typeface="Calibri" panose="020F0502020204030204" pitchFamily="34" charset="0"/>
            </a:endParaRPr>
          </a:p>
          <a:p>
            <a:pPr marL="609600" indent="-609600">
              <a:spcBef>
                <a:spcPct val="90000"/>
              </a:spcBef>
              <a:buFontTx/>
              <a:buAutoNum type="arabicPeriod"/>
            </a:pPr>
            <a:r>
              <a:rPr lang="es-ES" altLang="es-ES" dirty="0"/>
              <a:t>Control </a:t>
            </a:r>
            <a:r>
              <a:rPr lang="es-ES" altLang="es-ES" dirty="0" err="1"/>
              <a:t>education</a:t>
            </a:r>
            <a:endParaRPr lang="es-ES" altLang="es-ES" dirty="0"/>
          </a:p>
          <a:p>
            <a:pPr marL="609600" indent="-609600">
              <a:spcBef>
                <a:spcPct val="90000"/>
              </a:spcBef>
              <a:buFontTx/>
              <a:buAutoNum type="arabicPeriod"/>
            </a:pPr>
            <a:r>
              <a:rPr lang="es-ES" altLang="es-ES" dirty="0" err="1"/>
              <a:t>Interactivity</a:t>
            </a:r>
            <a:r>
              <a:rPr lang="es-ES" altLang="es-ES" dirty="0"/>
              <a:t> and </a:t>
            </a:r>
            <a:r>
              <a:rPr lang="es-ES" altLang="es-ES" dirty="0" err="1"/>
              <a:t>visualization</a:t>
            </a:r>
            <a:r>
              <a:rPr lang="es-ES" altLang="es-ES" dirty="0"/>
              <a:t> in control </a:t>
            </a:r>
            <a:r>
              <a:rPr lang="es-ES" altLang="es-ES" dirty="0" err="1"/>
              <a:t>education</a:t>
            </a:r>
            <a:endParaRPr lang="es-ES" altLang="es-ES" dirty="0"/>
          </a:p>
          <a:p>
            <a:pPr marL="609600" indent="-609600">
              <a:spcBef>
                <a:spcPct val="90000"/>
              </a:spcBef>
              <a:buFontTx/>
              <a:buAutoNum type="arabicPeriod"/>
            </a:pPr>
            <a:r>
              <a:rPr lang="es-ES" altLang="es-ES" dirty="0" err="1"/>
              <a:t>Automatic</a:t>
            </a:r>
            <a:r>
              <a:rPr lang="es-ES" altLang="es-ES" dirty="0"/>
              <a:t> Control </a:t>
            </a:r>
            <a:r>
              <a:rPr lang="es-ES" altLang="es-ES" dirty="0" err="1"/>
              <a:t>with</a:t>
            </a:r>
            <a:r>
              <a:rPr lang="es-ES" altLang="es-ES" dirty="0"/>
              <a:t> Interactive Tools</a:t>
            </a:r>
          </a:p>
          <a:p>
            <a:pPr marL="609600" indent="-609600">
              <a:spcBef>
                <a:spcPct val="90000"/>
              </a:spcBef>
              <a:buFontTx/>
              <a:buAutoNum type="arabicPeriod"/>
            </a:pPr>
            <a:r>
              <a:rPr lang="es-ES" altLang="es-ES" dirty="0" err="1"/>
              <a:t>Conclusions</a:t>
            </a:r>
            <a:endParaRPr lang="es-ES" altLang="es-E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6A01452-7017-8386-731B-8DED8A3C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Contents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451537F3-B1D4-5F1F-0D87-411972944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965" y="322965"/>
            <a:ext cx="2561419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Contents</a:t>
            </a:r>
            <a:endParaRPr lang="es-ES" altLang="es-E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F426C7-CF4D-7A1A-255D-183A2E68B950}"/>
              </a:ext>
            </a:extLst>
          </p:cNvPr>
          <p:cNvSpPr txBox="1"/>
          <p:nvPr/>
        </p:nvSpPr>
        <p:spPr>
          <a:xfrm>
            <a:off x="2393923" y="1182144"/>
            <a:ext cx="7759479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indent="-269875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u="none" strike="noStrike" baseline="0" dirty="0" err="1"/>
              <a:t>Introduction</a:t>
            </a:r>
            <a:endParaRPr lang="es-ES" u="none" strike="noStrike" baseline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FAEB4E-EE52-224B-AFBB-E4CFD5840886}"/>
              </a:ext>
            </a:extLst>
          </p:cNvPr>
          <p:cNvSpPr txBox="1"/>
          <p:nvPr/>
        </p:nvSpPr>
        <p:spPr>
          <a:xfrm>
            <a:off x="2037665" y="303372"/>
            <a:ext cx="8412621" cy="910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Part I About interactivity and main objectives of the book</a:t>
            </a:r>
            <a:r>
              <a:rPr lang="en-US" sz="2400" u="none" strike="noStrike" baseline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C7A73F9-DA98-2642-918B-1030EFC642C3}"/>
              </a:ext>
            </a:extLst>
          </p:cNvPr>
          <p:cNvSpPr txBox="1"/>
          <p:nvPr/>
        </p:nvSpPr>
        <p:spPr>
          <a:xfrm>
            <a:off x="2393923" y="2049043"/>
            <a:ext cx="7759479" cy="2353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nonlinear</a:t>
            </a:r>
            <a:r>
              <a:rPr lang="es-ES" dirty="0"/>
              <a:t> </a:t>
            </a:r>
            <a:r>
              <a:rPr lang="es-ES" dirty="0" err="1"/>
              <a:t>physical</a:t>
            </a:r>
            <a:r>
              <a:rPr lang="es-ES" dirty="0"/>
              <a:t> </a:t>
            </a:r>
            <a:r>
              <a:rPr lang="es-ES" dirty="0" err="1"/>
              <a:t>models</a:t>
            </a:r>
            <a:r>
              <a:rPr lang="es-ES" dirty="0"/>
              <a:t> to linear </a:t>
            </a:r>
            <a:r>
              <a:rPr lang="es-ES" dirty="0" err="1"/>
              <a:t>models</a:t>
            </a:r>
            <a:endParaRPr lang="es-ES" dirty="0"/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s-ES" dirty="0"/>
              <a:t>Time response</a:t>
            </a: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s-ES" dirty="0" err="1"/>
              <a:t>Frequency</a:t>
            </a:r>
            <a:r>
              <a:rPr lang="es-ES" dirty="0"/>
              <a:t> response</a:t>
            </a:r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s-ES" dirty="0" err="1"/>
              <a:t>Relationship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parameters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physical</a:t>
            </a:r>
            <a:r>
              <a:rPr lang="es-ES" dirty="0"/>
              <a:t> </a:t>
            </a:r>
            <a:r>
              <a:rPr lang="es-ES" dirty="0" err="1"/>
              <a:t>models</a:t>
            </a:r>
            <a:endParaRPr lang="es-ES" dirty="0"/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s-ES" dirty="0" err="1"/>
              <a:t>Problems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open-</a:t>
            </a:r>
            <a:r>
              <a:rPr lang="es-ES" dirty="0" err="1"/>
              <a:t>loop</a:t>
            </a:r>
            <a:r>
              <a:rPr lang="es-ES" dirty="0"/>
              <a:t> </a:t>
            </a:r>
            <a:r>
              <a:rPr lang="es-ES" dirty="0" err="1"/>
              <a:t>analysis</a:t>
            </a:r>
            <a:endParaRPr lang="es-ES" dirty="0"/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s-ES" u="none" strike="noStrike" baseline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D5A79F-E697-B941-AAB9-3DF2B6792E25}"/>
              </a:ext>
            </a:extLst>
          </p:cNvPr>
          <p:cNvSpPr txBox="1"/>
          <p:nvPr/>
        </p:nvSpPr>
        <p:spPr>
          <a:xfrm>
            <a:off x="2037665" y="1170271"/>
            <a:ext cx="8412621" cy="910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Part II Open-loop analysis</a:t>
            </a:r>
            <a:endParaRPr lang="en-US" sz="2400" u="none" strike="noStrike" baseline="0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EA2BA4-C449-7E4A-92EA-E6F4659C3167}"/>
              </a:ext>
            </a:extLst>
          </p:cNvPr>
          <p:cNvSpPr txBox="1"/>
          <p:nvPr/>
        </p:nvSpPr>
        <p:spPr>
          <a:xfrm>
            <a:off x="2393923" y="4412232"/>
            <a:ext cx="7759479" cy="1961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7"/>
            </a:pPr>
            <a:r>
              <a:rPr lang="es-ES" dirty="0" err="1"/>
              <a:t>Closed-loop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and </a:t>
            </a:r>
            <a:r>
              <a:rPr lang="es-ES" dirty="0" err="1"/>
              <a:t>stability</a:t>
            </a:r>
            <a:endParaRPr lang="es-ES" dirty="0"/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7"/>
            </a:pPr>
            <a:r>
              <a:rPr lang="es-ES" dirty="0"/>
              <a:t>Control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design</a:t>
            </a:r>
            <a:endParaRPr lang="es-ES" dirty="0"/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7"/>
            </a:pPr>
            <a:r>
              <a:rPr lang="es-ES" dirty="0"/>
              <a:t>Control of </a:t>
            </a:r>
            <a:r>
              <a:rPr lang="es-ES" dirty="0" err="1"/>
              <a:t>physical</a:t>
            </a:r>
            <a:r>
              <a:rPr lang="es-ES" dirty="0"/>
              <a:t> </a:t>
            </a:r>
            <a:r>
              <a:rPr lang="es-ES" dirty="0" err="1"/>
              <a:t>systems</a:t>
            </a:r>
            <a:endParaRPr lang="es-ES" dirty="0"/>
          </a:p>
          <a:p>
            <a:pPr marL="342900" indent="-3429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7"/>
            </a:pPr>
            <a:r>
              <a:rPr lang="es-ES" dirty="0" err="1"/>
              <a:t>Problems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closed-loop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 and </a:t>
            </a:r>
            <a:r>
              <a:rPr lang="es-ES" dirty="0" err="1"/>
              <a:t>design</a:t>
            </a:r>
            <a:endParaRPr lang="es-ES" dirty="0"/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s-ES" u="none" strike="noStrike" baseline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13EF682-14A1-0944-A14B-7B0706E17188}"/>
              </a:ext>
            </a:extLst>
          </p:cNvPr>
          <p:cNvSpPr txBox="1"/>
          <p:nvPr/>
        </p:nvSpPr>
        <p:spPr>
          <a:xfrm>
            <a:off x="2037665" y="3533460"/>
            <a:ext cx="8412621" cy="910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Part III Closed-loop analysis and design</a:t>
            </a:r>
            <a:endParaRPr lang="en-US" sz="2400" u="none" strike="noStrike" baseline="0" dirty="0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1C16EA-2CB0-6E44-A4A8-9267BA7E2943}"/>
              </a:ext>
            </a:extLst>
          </p:cNvPr>
          <p:cNvSpPr txBox="1"/>
          <p:nvPr/>
        </p:nvSpPr>
        <p:spPr>
          <a:xfrm>
            <a:off x="2037665" y="5635392"/>
            <a:ext cx="8412621" cy="910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References</a:t>
            </a:r>
            <a:endParaRPr lang="en-US" sz="2400" u="none" strike="noStrike" baseline="0" dirty="0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44B9A7-1799-2870-1AFD-51D93C971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</p:spTree>
    <p:extLst>
      <p:ext uri="{BB962C8B-B14F-4D97-AF65-F5344CB8AC3E}">
        <p14:creationId xmlns:p14="http://schemas.microsoft.com/office/powerpoint/2010/main" val="1201009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F426C7-CF4D-7A1A-255D-183A2E68B950}"/>
              </a:ext>
            </a:extLst>
          </p:cNvPr>
          <p:cNvSpPr txBox="1"/>
          <p:nvPr/>
        </p:nvSpPr>
        <p:spPr>
          <a:xfrm>
            <a:off x="161365" y="1518462"/>
            <a:ext cx="12030635" cy="485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s-ES" sz="2400" b="0" i="0" u="none" strike="noStrike" baseline="0" dirty="0" err="1"/>
              <a:t>The</a:t>
            </a:r>
            <a:r>
              <a:rPr lang="es-ES" sz="2400" b="0" i="0" u="none" strike="noStrike" baseline="0" dirty="0"/>
              <a:t> </a:t>
            </a:r>
            <a:r>
              <a:rPr lang="es-ES" sz="2400" b="0" i="0" u="none" strike="noStrike" baseline="0" dirty="0" err="1"/>
              <a:t>objective</a:t>
            </a:r>
            <a:r>
              <a:rPr lang="es-ES" sz="2400" b="0" i="0" u="none" strike="noStrike" baseline="0" dirty="0"/>
              <a:t> </a:t>
            </a:r>
            <a:r>
              <a:rPr lang="es-ES" sz="2400" b="0" i="0" u="none" strike="noStrike" baseline="0" dirty="0" err="1"/>
              <a:t>we</a:t>
            </a:r>
            <a:r>
              <a:rPr lang="es-ES" sz="2400" b="0" i="0" u="none" strike="noStrike" baseline="0" dirty="0"/>
              <a:t> set </a:t>
            </a:r>
            <a:r>
              <a:rPr lang="en-US" sz="2400" b="0" i="0" u="none" strike="noStrike" baseline="0" dirty="0"/>
              <a:t>ourselves was that it could be used as a vehicle through which to explain basic concepts of an introductory course in automatic control and facilitate learning for the newcomer. This generic objective was specified in a series of premises that we considered essential from the outset:</a:t>
            </a:r>
          </a:p>
          <a:p>
            <a:pPr algn="just">
              <a:lnSpc>
                <a:spcPct val="114000"/>
              </a:lnSpc>
            </a:pPr>
            <a:endParaRPr lang="en-US" sz="240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Simplicity</a:t>
            </a:r>
            <a:r>
              <a:rPr lang="en-US" sz="2400" b="0" i="0" u="none" strike="noStrike" baseline="0" dirty="0"/>
              <a:t>. The tools should be simple and focus on the specific concept to be transmitted, without overloading their content. The virtue of simplicity is therefore </a:t>
            </a:r>
            <a:r>
              <a:rPr lang="es-ES" sz="2400" b="0" i="0" u="none" strike="noStrike" baseline="0" dirty="0"/>
              <a:t>a </a:t>
            </a:r>
            <a:r>
              <a:rPr lang="es-ES" sz="2400" b="0" i="0" u="none" strike="noStrike" baseline="0" dirty="0" err="1"/>
              <a:t>priority</a:t>
            </a:r>
            <a:r>
              <a:rPr lang="es-ES" sz="2400" b="0" i="0" u="none" strike="noStrike" baseline="0" dirty="0"/>
              <a:t> </a:t>
            </a:r>
            <a:r>
              <a:rPr lang="es-ES" sz="2400" b="0" i="0" u="none" strike="noStrike" baseline="0" dirty="0" err="1"/>
              <a:t>objective</a:t>
            </a:r>
            <a:r>
              <a:rPr lang="es-ES" sz="2400" b="0" i="0" u="none" strike="noStrike" baseline="0" dirty="0"/>
              <a:t>.</a:t>
            </a: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Uniformity</a:t>
            </a:r>
            <a:r>
              <a:rPr lang="en-US" sz="2400" b="0" i="0" u="none" strike="noStrike" baseline="0" dirty="0"/>
              <a:t>. The tools must share a structure in their visual aspect that identifies them as belonging to the same family. </a:t>
            </a: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Self-contained</a:t>
            </a:r>
            <a:r>
              <a:rPr lang="en-US" sz="2400" b="0" i="0" u="none" strike="noStrike" baseline="0" dirty="0"/>
              <a:t>. Each card can be accessed as an independent study unit that provides all that is necessary for its learning.</a:t>
            </a:r>
            <a:endParaRPr lang="en-US" sz="2400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177EF81B-6658-379B-AFA0-71D1EFA6C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881063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Objectives of the book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F1180CE-8C4C-754B-5208-E4A92D7C1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</p:spTree>
    <p:extLst>
      <p:ext uri="{BB962C8B-B14F-4D97-AF65-F5344CB8AC3E}">
        <p14:creationId xmlns:p14="http://schemas.microsoft.com/office/powerpoint/2010/main" val="20957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F426C7-CF4D-7A1A-255D-183A2E68B950}"/>
              </a:ext>
            </a:extLst>
          </p:cNvPr>
          <p:cNvSpPr txBox="1"/>
          <p:nvPr/>
        </p:nvSpPr>
        <p:spPr>
          <a:xfrm>
            <a:off x="161365" y="1554113"/>
            <a:ext cx="12030635" cy="1331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400" b="0" i="0" u="none" strike="noStrike" baseline="0" dirty="0"/>
              <a:t>The focus of the book are aligned with the recent study led by the IEEE and IFAC Technical Committees on Control Education, where some important reflections are made based on a survey made along the world both for academia and industry with 500 participants.</a:t>
            </a:r>
            <a:endParaRPr lang="en-US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5410B3-1DA9-0717-3FB6-23A10B11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08" y="3533229"/>
            <a:ext cx="4696661" cy="18251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A20D57-B188-C053-E818-C01E0E641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600" y="3533229"/>
            <a:ext cx="5594932" cy="1077198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19D6A00A-1F44-E3E0-251A-2745E32D6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652466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Focus of the book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A430BB-4884-1DE2-46F0-3BDC46DEA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3B304BE-FE1B-5674-E642-B1032EC7C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257" y="5706645"/>
            <a:ext cx="68008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23</a:t>
            </a:fld>
            <a:endParaRPr lang="es-E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F85E71C-754A-3083-56D6-D1672826AD25}"/>
              </a:ext>
            </a:extLst>
          </p:cNvPr>
          <p:cNvGrpSpPr/>
          <p:nvPr/>
        </p:nvGrpSpPr>
        <p:grpSpPr>
          <a:xfrm>
            <a:off x="437326" y="1362568"/>
            <a:ext cx="10936977" cy="5286372"/>
            <a:chOff x="280987" y="979285"/>
            <a:chExt cx="11630025" cy="562135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FF5ACB4F-6E19-DDFE-F73C-4B9B2919DF10}"/>
                </a:ext>
              </a:extLst>
            </p:cNvPr>
            <p:cNvGrpSpPr/>
            <p:nvPr/>
          </p:nvGrpSpPr>
          <p:grpSpPr>
            <a:xfrm>
              <a:off x="280987" y="979285"/>
              <a:ext cx="11630025" cy="5314950"/>
              <a:chOff x="280987" y="979285"/>
              <a:chExt cx="11630025" cy="5314950"/>
            </a:xfrm>
          </p:grpSpPr>
          <p:pic>
            <p:nvPicPr>
              <p:cNvPr id="4" name="Imagen 3">
                <a:extLst>
                  <a:ext uri="{FF2B5EF4-FFF2-40B4-BE49-F238E27FC236}">
                    <a16:creationId xmlns:a16="http://schemas.microsoft.com/office/drawing/2014/main" id="{6478D3B7-20A9-D778-275B-905930F1D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0987" y="979285"/>
                <a:ext cx="11630025" cy="531495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</p:pic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135D151A-2F41-2FE5-35A6-83E769E88B2E}"/>
                  </a:ext>
                </a:extLst>
              </p:cNvPr>
              <p:cNvSpPr/>
              <p:nvPr/>
            </p:nvSpPr>
            <p:spPr>
              <a:xfrm>
                <a:off x="409575" y="2176743"/>
                <a:ext cx="3581400" cy="918882"/>
              </a:xfrm>
              <a:prstGeom prst="rect">
                <a:avLst/>
              </a:prstGeom>
              <a:solidFill>
                <a:schemeClr val="accent2">
                  <a:lumMod val="75000"/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E4359429-FD8D-2712-9FA9-04358F3A32CB}"/>
                  </a:ext>
                </a:extLst>
              </p:cNvPr>
              <p:cNvSpPr/>
              <p:nvPr/>
            </p:nvSpPr>
            <p:spPr>
              <a:xfrm>
                <a:off x="409575" y="3095625"/>
                <a:ext cx="2181225" cy="918882"/>
              </a:xfrm>
              <a:prstGeom prst="rect">
                <a:avLst/>
              </a:prstGeom>
              <a:solidFill>
                <a:schemeClr val="accent2">
                  <a:lumMod val="75000"/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3CAC7412-B863-C765-FC96-A50BA3653233}"/>
                  </a:ext>
                </a:extLst>
              </p:cNvPr>
              <p:cNvSpPr/>
              <p:nvPr/>
            </p:nvSpPr>
            <p:spPr>
              <a:xfrm>
                <a:off x="485775" y="4610100"/>
                <a:ext cx="3505200" cy="1143000"/>
              </a:xfrm>
              <a:prstGeom prst="rect">
                <a:avLst/>
              </a:prstGeom>
              <a:solidFill>
                <a:schemeClr val="accent2">
                  <a:lumMod val="75000"/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D6DBB26-FD19-2748-E6A4-8A130E2F47E0}"/>
                </a:ext>
              </a:extLst>
            </p:cNvPr>
            <p:cNvSpPr txBox="1"/>
            <p:nvPr/>
          </p:nvSpPr>
          <p:spPr>
            <a:xfrm>
              <a:off x="409575" y="6207905"/>
              <a:ext cx="5581344" cy="392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* </a:t>
              </a:r>
              <a:r>
                <a:rPr lang="es-ES" dirty="0" err="1"/>
                <a:t>State</a:t>
              </a:r>
              <a:r>
                <a:rPr lang="es-ES" dirty="0"/>
                <a:t> </a:t>
              </a:r>
              <a:r>
                <a:rPr lang="es-ES" dirty="0" err="1"/>
                <a:t>space</a:t>
              </a:r>
              <a:r>
                <a:rPr lang="es-ES" dirty="0"/>
                <a:t> </a:t>
              </a:r>
              <a:r>
                <a:rPr lang="es-ES" dirty="0" err="1"/>
                <a:t>for</a:t>
              </a:r>
              <a:r>
                <a:rPr lang="es-ES" dirty="0"/>
                <a:t> 2nd </a:t>
              </a:r>
              <a:r>
                <a:rPr lang="es-ES" dirty="0" err="1"/>
                <a:t>order</a:t>
              </a:r>
              <a:r>
                <a:rPr lang="es-ES" dirty="0"/>
                <a:t> in </a:t>
              </a:r>
              <a:r>
                <a:rPr lang="es-ES" dirty="0" err="1"/>
                <a:t>supplementary</a:t>
              </a:r>
              <a:r>
                <a:rPr lang="es-ES" dirty="0"/>
                <a:t> material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794A4DA-4C52-B229-4739-77B83991F4CD}"/>
              </a:ext>
            </a:extLst>
          </p:cNvPr>
          <p:cNvSpPr/>
          <p:nvPr/>
        </p:nvSpPr>
        <p:spPr>
          <a:xfrm>
            <a:off x="8895316" y="176503"/>
            <a:ext cx="2615908" cy="330683"/>
          </a:xfrm>
          <a:prstGeom prst="rect">
            <a:avLst/>
          </a:prstGeom>
          <a:solidFill>
            <a:schemeClr val="accent2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EC254F2-4AC1-39B6-9055-10FD99ECEBF9}"/>
              </a:ext>
            </a:extLst>
          </p:cNvPr>
          <p:cNvSpPr txBox="1"/>
          <p:nvPr/>
        </p:nvSpPr>
        <p:spPr>
          <a:xfrm>
            <a:off x="8895316" y="85491"/>
            <a:ext cx="26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Treated</a:t>
            </a:r>
            <a:r>
              <a:rPr lang="es-ES" sz="2400" dirty="0"/>
              <a:t>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book</a:t>
            </a:r>
            <a:endParaRPr lang="es-ES" sz="2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D77C76A-E2F1-CF91-1872-231E37304DF1}"/>
              </a:ext>
            </a:extLst>
          </p:cNvPr>
          <p:cNvSpPr txBox="1"/>
          <p:nvPr/>
        </p:nvSpPr>
        <p:spPr>
          <a:xfrm>
            <a:off x="2609494" y="4164649"/>
            <a:ext cx="1512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*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9C65E21-CB72-9200-A9F0-05F10CD3E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652466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Focus of the book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A12B2DE-FFA1-735E-02C0-10BE2D798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F5973AE-76AB-3551-C27B-14ABCA98E828}"/>
              </a:ext>
            </a:extLst>
          </p:cNvPr>
          <p:cNvSpPr/>
          <p:nvPr/>
        </p:nvSpPr>
        <p:spPr>
          <a:xfrm>
            <a:off x="9951754" y="1172352"/>
            <a:ext cx="1763164" cy="485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44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24</a:t>
            </a:fld>
            <a:endParaRPr lang="es-E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A4EE089-037B-A255-BB40-F9EAA9C50E85}"/>
              </a:ext>
            </a:extLst>
          </p:cNvPr>
          <p:cNvGrpSpPr/>
          <p:nvPr/>
        </p:nvGrpSpPr>
        <p:grpSpPr>
          <a:xfrm>
            <a:off x="526774" y="805544"/>
            <a:ext cx="11352897" cy="5832733"/>
            <a:chOff x="234518" y="655394"/>
            <a:chExt cx="11645153" cy="5982884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E33D4D9-EE6D-6B5E-504F-A74CC9BC3A61}"/>
                </a:ext>
              </a:extLst>
            </p:cNvPr>
            <p:cNvSpPr txBox="1"/>
            <p:nvPr/>
          </p:nvSpPr>
          <p:spPr>
            <a:xfrm>
              <a:off x="234518" y="655394"/>
              <a:ext cx="6096000" cy="58598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2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3.3.1. </a:t>
              </a:r>
              <a:r>
                <a:rPr lang="es-ES" sz="20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Signal</a:t>
              </a:r>
              <a:r>
                <a:rPr lang="es-ES" sz="2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s-ES" sz="20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processing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s-ES" sz="20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Delays</a:t>
              </a:r>
              <a:r>
                <a:rPr lang="es-ES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</a:t>
              </a:r>
              <a:r>
                <a:rPr lang="es-ES" sz="200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deadtime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 Pass Filters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3.3.2. Identification and modeling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Modelling of simple, 1st and 2nd order systems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Block diagrams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Laplace and transfer functions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Models with integrating response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State space models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3.3.3. System analysis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Stability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Frequency response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Bode diagrams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Bode diagrams, gain/phase margins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Nyquist diagrams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2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Nyquist stability criteria</a:t>
              </a:r>
              <a:endParaRPr lang="es-E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96F22C9-B3E3-71A5-6F66-700875AC6E34}"/>
                </a:ext>
              </a:extLst>
            </p:cNvPr>
            <p:cNvSpPr txBox="1"/>
            <p:nvPr/>
          </p:nvSpPr>
          <p:spPr>
            <a:xfrm>
              <a:off x="5783671" y="655394"/>
              <a:ext cx="6096000" cy="5325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3.3.4. Control design</a:t>
              </a:r>
              <a:endPara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Feedback loop concepts, definitions, and hardware components</a:t>
              </a:r>
              <a:endPara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PID</a:t>
              </a:r>
              <a:endPara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Control loop requirements</a:t>
              </a:r>
              <a:endPara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Control performance</a:t>
              </a:r>
              <a:endPara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Disturbances</a:t>
              </a:r>
              <a:endPara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Font typeface="Symbol" panose="05050102010706020507" pitchFamily="18" charset="2"/>
                <a:buChar char=""/>
              </a:pPr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Design with frequency response</a:t>
              </a:r>
              <a:endPara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Several topics received significantly higher scores by industry than by academia. These topics are:</a:t>
              </a:r>
              <a:endPara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Calibri" panose="020F0502020204030204" pitchFamily="34" charset="0"/>
                <a:buChar char="•"/>
              </a:pPr>
              <a:r>
                <a:rPr lang="en-GB" sz="2000" dirty="0">
                  <a:effectLst/>
                  <a:latin typeface="Calibri" panose="020F0502020204030204" pitchFamily="34" charset="0"/>
                  <a:ea typeface="MTSYN"/>
                  <a:cs typeface="Calibri" panose="020F0502020204030204" pitchFamily="34" charset="0"/>
                </a:rPr>
                <a:t>Feedforward</a:t>
              </a:r>
              <a:endParaRPr lang="es-ES" sz="2000" dirty="0">
                <a:effectLst/>
                <a:latin typeface="Calibri" panose="020F0502020204030204" pitchFamily="34" charset="0"/>
                <a:ea typeface="MTSYN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Calibri" panose="020F0502020204030204" pitchFamily="34" charset="0"/>
                <a:buChar char="•"/>
              </a:pPr>
              <a:r>
                <a:rPr lang="en-GB" sz="2000" dirty="0">
                  <a:effectLst/>
                  <a:latin typeface="Calibri" panose="020F0502020204030204" pitchFamily="34" charset="0"/>
                  <a:ea typeface="MTSYN"/>
                  <a:cs typeface="Calibri" panose="020F0502020204030204" pitchFamily="34" charset="0"/>
                </a:rPr>
                <a:t>Lead and lag</a:t>
              </a:r>
              <a:endParaRPr lang="es-ES" sz="2000" dirty="0">
                <a:effectLst/>
                <a:latin typeface="Calibri" panose="020F0502020204030204" pitchFamily="34" charset="0"/>
                <a:ea typeface="MTSYN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Calibri" panose="020F0502020204030204" pitchFamily="34" charset="0"/>
                <a:buChar char="•"/>
              </a:pPr>
              <a:r>
                <a:rPr lang="en-GB" sz="2000" dirty="0">
                  <a:effectLst/>
                  <a:latin typeface="Calibri" panose="020F0502020204030204" pitchFamily="34" charset="0"/>
                  <a:ea typeface="MTSYN"/>
                  <a:cs typeface="Calibri" panose="020F0502020204030204" pitchFamily="34" charset="0"/>
                </a:rPr>
                <a:t>Measurement noise</a:t>
              </a:r>
              <a:endParaRPr lang="es-ES" sz="2000" dirty="0">
                <a:effectLst/>
                <a:latin typeface="Calibri" panose="020F0502020204030204" pitchFamily="34" charset="0"/>
                <a:ea typeface="MTSYN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buFont typeface="Calibri" panose="020F0502020204030204" pitchFamily="34" charset="0"/>
                <a:buChar char="•"/>
              </a:pPr>
              <a:r>
                <a:rPr lang="en-GB" sz="2000" dirty="0">
                  <a:effectLst/>
                  <a:latin typeface="Calibri" panose="020F0502020204030204" pitchFamily="34" charset="0"/>
                  <a:ea typeface="MTSYN"/>
                  <a:cs typeface="Calibri" panose="020F0502020204030204" pitchFamily="34" charset="0"/>
                </a:rPr>
                <a:t>Wind-up and anti-windup</a:t>
              </a:r>
              <a:endParaRPr lang="es-ES" sz="2000" dirty="0">
                <a:effectLst/>
                <a:latin typeface="Calibri" panose="020F0502020204030204" pitchFamily="34" charset="0"/>
                <a:ea typeface="MTSYN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Font typeface="Calibri" panose="020F0502020204030204" pitchFamily="34" charset="0"/>
                <a:buChar char="•"/>
              </a:pPr>
              <a:r>
                <a:rPr lang="en-GB" sz="2000" dirty="0">
                  <a:effectLst/>
                  <a:latin typeface="Calibri" panose="020F0502020204030204" pitchFamily="34" charset="0"/>
                  <a:ea typeface="MTSYN"/>
                  <a:cs typeface="Calibri" panose="020F0502020204030204" pitchFamily="34" charset="0"/>
                </a:rPr>
                <a:t>On–off control.</a:t>
              </a:r>
              <a:endParaRPr lang="es-ES" sz="2000" dirty="0">
                <a:effectLst/>
                <a:latin typeface="Calibri" panose="020F0502020204030204" pitchFamily="34" charset="0"/>
                <a:ea typeface="MTSYN"/>
                <a:cs typeface="Times New Roman" panose="02020603050405020304" pitchFamily="18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4EF4FDE-E421-345C-C574-32DC911E5510}"/>
                </a:ext>
              </a:extLst>
            </p:cNvPr>
            <p:cNvSpPr/>
            <p:nvPr/>
          </p:nvSpPr>
          <p:spPr>
            <a:xfrm>
              <a:off x="566456" y="1170568"/>
              <a:ext cx="4979321" cy="614917"/>
            </a:xfrm>
            <a:prstGeom prst="rect">
              <a:avLst/>
            </a:prstGeom>
            <a:solidFill>
              <a:schemeClr val="accent2">
                <a:lumMod val="75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002060"/>
                </a:solidFill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89D2692E-9122-C558-865D-288EFC12B70B}"/>
                </a:ext>
              </a:extLst>
            </p:cNvPr>
            <p:cNvSpPr/>
            <p:nvPr/>
          </p:nvSpPr>
          <p:spPr>
            <a:xfrm>
              <a:off x="582624" y="2348516"/>
              <a:ext cx="4963154" cy="1288244"/>
            </a:xfrm>
            <a:prstGeom prst="rect">
              <a:avLst/>
            </a:prstGeom>
            <a:solidFill>
              <a:schemeClr val="accent2">
                <a:lumMod val="75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685AA15-5179-70B2-3672-37B92623ABFF}"/>
                </a:ext>
              </a:extLst>
            </p:cNvPr>
            <p:cNvSpPr txBox="1"/>
            <p:nvPr/>
          </p:nvSpPr>
          <p:spPr>
            <a:xfrm>
              <a:off x="5783671" y="5991947"/>
              <a:ext cx="5195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002060"/>
                  </a:solidFill>
                </a:rPr>
                <a:t>*</a:t>
              </a:r>
              <a:r>
                <a:rPr lang="es-ES" dirty="0" err="1">
                  <a:solidFill>
                    <a:srgbClr val="002060"/>
                  </a:solidFill>
                </a:rPr>
                <a:t>State</a:t>
              </a:r>
              <a:r>
                <a:rPr lang="es-ES" dirty="0">
                  <a:solidFill>
                    <a:srgbClr val="002060"/>
                  </a:solidFill>
                </a:rPr>
                <a:t> </a:t>
              </a:r>
              <a:r>
                <a:rPr lang="es-ES" dirty="0" err="1">
                  <a:solidFill>
                    <a:srgbClr val="002060"/>
                  </a:solidFill>
                </a:rPr>
                <a:t>space</a:t>
              </a:r>
              <a:r>
                <a:rPr lang="es-ES" dirty="0">
                  <a:solidFill>
                    <a:srgbClr val="002060"/>
                  </a:solidFill>
                </a:rPr>
                <a:t> </a:t>
              </a:r>
              <a:r>
                <a:rPr lang="es-ES" dirty="0" err="1">
                  <a:solidFill>
                    <a:srgbClr val="002060"/>
                  </a:solidFill>
                </a:rPr>
                <a:t>for</a:t>
              </a:r>
              <a:r>
                <a:rPr lang="es-ES" dirty="0">
                  <a:solidFill>
                    <a:srgbClr val="002060"/>
                  </a:solidFill>
                </a:rPr>
                <a:t> 2nd </a:t>
              </a:r>
              <a:r>
                <a:rPr lang="es-ES" dirty="0" err="1">
                  <a:solidFill>
                    <a:srgbClr val="002060"/>
                  </a:solidFill>
                </a:rPr>
                <a:t>order</a:t>
              </a:r>
              <a:r>
                <a:rPr lang="es-ES" dirty="0">
                  <a:solidFill>
                    <a:srgbClr val="002060"/>
                  </a:solidFill>
                </a:rPr>
                <a:t> in </a:t>
              </a:r>
              <a:r>
                <a:rPr lang="es-ES" dirty="0" err="1">
                  <a:solidFill>
                    <a:srgbClr val="002060"/>
                  </a:solidFill>
                </a:rPr>
                <a:t>supplementary</a:t>
              </a:r>
              <a:r>
                <a:rPr lang="es-ES" dirty="0">
                  <a:solidFill>
                    <a:srgbClr val="002060"/>
                  </a:solidFill>
                </a:rPr>
                <a:t> material</a:t>
              </a:r>
            </a:p>
            <a:p>
              <a:r>
                <a:rPr lang="es-ES" dirty="0">
                  <a:solidFill>
                    <a:srgbClr val="002060"/>
                  </a:solidFill>
                </a:rPr>
                <a:t>Tools </a:t>
              </a:r>
              <a:r>
                <a:rPr lang="es-ES" dirty="0" err="1">
                  <a:solidFill>
                    <a:srgbClr val="002060"/>
                  </a:solidFill>
                </a:rPr>
                <a:t>for</a:t>
              </a:r>
              <a:r>
                <a:rPr lang="es-ES" dirty="0">
                  <a:solidFill>
                    <a:srgbClr val="002060"/>
                  </a:solidFill>
                </a:rPr>
                <a:t> </a:t>
              </a:r>
              <a:r>
                <a:rPr lang="es-ES" dirty="0" err="1">
                  <a:solidFill>
                    <a:srgbClr val="002060"/>
                  </a:solidFill>
                </a:rPr>
                <a:t>other</a:t>
              </a:r>
              <a:r>
                <a:rPr lang="es-ES" dirty="0">
                  <a:solidFill>
                    <a:srgbClr val="002060"/>
                  </a:solidFill>
                </a:rPr>
                <a:t> </a:t>
              </a:r>
              <a:r>
                <a:rPr lang="es-ES" dirty="0" err="1">
                  <a:solidFill>
                    <a:srgbClr val="002060"/>
                  </a:solidFill>
                </a:rPr>
                <a:t>approaches</a:t>
              </a:r>
              <a:endParaRPr lang="es-ES" dirty="0">
                <a:solidFill>
                  <a:srgbClr val="002060"/>
                </a:solidFill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1D2DA65-0A1F-99E2-25AC-9E22002C2C17}"/>
                </a:ext>
              </a:extLst>
            </p:cNvPr>
            <p:cNvSpPr/>
            <p:nvPr/>
          </p:nvSpPr>
          <p:spPr>
            <a:xfrm>
              <a:off x="527518" y="4431859"/>
              <a:ext cx="4963154" cy="2083344"/>
            </a:xfrm>
            <a:prstGeom prst="rect">
              <a:avLst/>
            </a:prstGeom>
            <a:solidFill>
              <a:schemeClr val="accent2">
                <a:lumMod val="75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06C2450-3967-3CC1-C63D-49C02EEEDA05}"/>
                </a:ext>
              </a:extLst>
            </p:cNvPr>
            <p:cNvSpPr/>
            <p:nvPr/>
          </p:nvSpPr>
          <p:spPr>
            <a:xfrm>
              <a:off x="6096000" y="1143162"/>
              <a:ext cx="3872753" cy="327050"/>
            </a:xfrm>
            <a:prstGeom prst="rect">
              <a:avLst/>
            </a:prstGeom>
            <a:solidFill>
              <a:schemeClr val="accent2">
                <a:lumMod val="75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5BEA147-DCFD-C64C-6FE4-40350EBCD40E}"/>
                </a:ext>
              </a:extLst>
            </p:cNvPr>
            <p:cNvSpPr/>
            <p:nvPr/>
          </p:nvSpPr>
          <p:spPr>
            <a:xfrm>
              <a:off x="6115609" y="1733599"/>
              <a:ext cx="4979321" cy="1789530"/>
            </a:xfrm>
            <a:prstGeom prst="rect">
              <a:avLst/>
            </a:prstGeom>
            <a:solidFill>
              <a:schemeClr val="accent2">
                <a:lumMod val="75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002060"/>
                </a:solidFill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8C74E33F-AE58-51D7-F52D-A5CDBAE24C6C}"/>
                </a:ext>
              </a:extLst>
            </p:cNvPr>
            <p:cNvSpPr/>
            <p:nvPr/>
          </p:nvSpPr>
          <p:spPr>
            <a:xfrm>
              <a:off x="6090256" y="4588388"/>
              <a:ext cx="5004674" cy="702982"/>
            </a:xfrm>
            <a:prstGeom prst="rect">
              <a:avLst/>
            </a:prstGeom>
            <a:solidFill>
              <a:schemeClr val="accent2">
                <a:lumMod val="75000"/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596EA1D1-D8A6-6B66-7143-9BBBAB8DA91A}"/>
                </a:ext>
              </a:extLst>
            </p:cNvPr>
            <p:cNvSpPr txBox="1"/>
            <p:nvPr/>
          </p:nvSpPr>
          <p:spPr>
            <a:xfrm>
              <a:off x="2635956" y="3585298"/>
              <a:ext cx="15127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dirty="0">
                  <a:solidFill>
                    <a:srgbClr val="002060"/>
                  </a:solidFill>
                </a:rPr>
                <a:t>*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F2BA36D5-D72F-E740-772F-CEF18BB3C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3450ED-B969-C01B-40A2-12B8321E6285}"/>
              </a:ext>
            </a:extLst>
          </p:cNvPr>
          <p:cNvSpPr/>
          <p:nvPr/>
        </p:nvSpPr>
        <p:spPr>
          <a:xfrm>
            <a:off x="8895316" y="176503"/>
            <a:ext cx="2615908" cy="330683"/>
          </a:xfrm>
          <a:prstGeom prst="rect">
            <a:avLst/>
          </a:prstGeom>
          <a:solidFill>
            <a:schemeClr val="accent2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919C4A-6F32-66FB-DBA3-9E9FBCC3AC89}"/>
              </a:ext>
            </a:extLst>
          </p:cNvPr>
          <p:cNvSpPr txBox="1"/>
          <p:nvPr/>
        </p:nvSpPr>
        <p:spPr>
          <a:xfrm>
            <a:off x="8895316" y="85491"/>
            <a:ext cx="26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Treated</a:t>
            </a:r>
            <a:r>
              <a:rPr lang="es-ES" sz="2400" dirty="0"/>
              <a:t>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book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754035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66E1B9AF-1E7E-544F-B97C-4761AA1AB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8" y="3346508"/>
            <a:ext cx="436721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buFont typeface="+mj-lt"/>
              <a:buAutoNum type="arabicPeriod" startAt="2"/>
            </a:pPr>
            <a:r>
              <a:rPr lang="en-US" altLang="es-ES" sz="1800" b="1" dirty="0">
                <a:latin typeface="+mj-lt"/>
              </a:rPr>
              <a:t>From Nonlinear to Linear Models</a:t>
            </a:r>
            <a:endParaRPr lang="es-ES" altLang="es-ES" sz="1800" b="1" dirty="0">
              <a:latin typeface="+mj-lt"/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0CEA9898-171C-8A4C-B274-26B3E2C9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218" y="1303213"/>
            <a:ext cx="436721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buFont typeface="+mj-lt"/>
              <a:buAutoNum type="arabicPeriod" startAt="3"/>
            </a:pPr>
            <a:r>
              <a:rPr lang="en-US" altLang="es-ES" sz="1800" b="1" dirty="0">
                <a:latin typeface="+mj-lt"/>
              </a:rPr>
              <a:t>Time Response</a:t>
            </a:r>
            <a:endParaRPr lang="es-ES" altLang="es-ES" sz="1800" b="1" dirty="0">
              <a:latin typeface="+mj-lt"/>
            </a:endParaRPr>
          </a:p>
        </p:txBody>
      </p:sp>
      <p:sp>
        <p:nvSpPr>
          <p:cNvPr id="56323" name="Rectangle 4">
            <a:extLst>
              <a:ext uri="{FF2B5EF4-FFF2-40B4-BE49-F238E27FC236}">
                <a16:creationId xmlns:a16="http://schemas.microsoft.com/office/drawing/2014/main" id="{CDA35CB0-B8D7-4E48-8CB3-EBA93774E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551" y="3874963"/>
            <a:ext cx="436721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buFont typeface="+mj-lt"/>
              <a:buAutoNum type="arabicPeriod" startAt="4"/>
            </a:pPr>
            <a:r>
              <a:rPr lang="en-US" altLang="es-ES" sz="1800" b="1" dirty="0">
                <a:latin typeface="+mj-lt"/>
              </a:rPr>
              <a:t>Frequency Response</a:t>
            </a:r>
            <a:endParaRPr lang="es-ES" altLang="es-ES" sz="1800" b="1" dirty="0">
              <a:latin typeface="+mj-lt"/>
            </a:endParaRPr>
          </a:p>
        </p:txBody>
      </p:sp>
      <p:sp>
        <p:nvSpPr>
          <p:cNvPr id="56325" name="Rectangle 6">
            <a:extLst>
              <a:ext uri="{FF2B5EF4-FFF2-40B4-BE49-F238E27FC236}">
                <a16:creationId xmlns:a16="http://schemas.microsoft.com/office/drawing/2014/main" id="{99BC7A1B-5C52-0A45-8210-62C1BDD1F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061" y="1369253"/>
            <a:ext cx="436721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buFont typeface="+mj-lt"/>
              <a:buAutoNum type="arabicPeriod" startAt="7"/>
            </a:pPr>
            <a:r>
              <a:rPr lang="en-US" altLang="es-ES" sz="1800" b="1" dirty="0">
                <a:latin typeface="+mj-lt"/>
              </a:rPr>
              <a:t>Closed-loop Systems: Stability</a:t>
            </a:r>
            <a:endParaRPr lang="es-ES" altLang="es-ES" sz="1800" b="1" dirty="0">
              <a:latin typeface="+mj-lt"/>
            </a:endParaRPr>
          </a:p>
        </p:txBody>
      </p:sp>
      <p:sp>
        <p:nvSpPr>
          <p:cNvPr id="56326" name="Rectangle 7">
            <a:extLst>
              <a:ext uri="{FF2B5EF4-FFF2-40B4-BE49-F238E27FC236}">
                <a16:creationId xmlns:a16="http://schemas.microsoft.com/office/drawing/2014/main" id="{FDD38A28-2E5B-2349-B3EA-BB393ADD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2061" y="3021523"/>
            <a:ext cx="436721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buFont typeface="+mj-lt"/>
              <a:buAutoNum type="arabicPeriod" startAt="8"/>
            </a:pPr>
            <a:r>
              <a:rPr lang="en-US" altLang="es-ES" sz="1800" b="1" dirty="0">
                <a:latin typeface="+mj-lt"/>
              </a:rPr>
              <a:t>Control System Design</a:t>
            </a:r>
            <a:endParaRPr lang="es-ES" altLang="es-ES" sz="1800" b="1" dirty="0">
              <a:latin typeface="+mj-lt"/>
            </a:endParaRPr>
          </a:p>
        </p:txBody>
      </p:sp>
      <p:sp>
        <p:nvSpPr>
          <p:cNvPr id="56327" name="Rectangle 8">
            <a:extLst>
              <a:ext uri="{FF2B5EF4-FFF2-40B4-BE49-F238E27FC236}">
                <a16:creationId xmlns:a16="http://schemas.microsoft.com/office/drawing/2014/main" id="{E4569FCE-2C4B-B749-B7DC-0BE55BA4C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1" y="1271446"/>
            <a:ext cx="436721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buFont typeface="+mj-lt"/>
              <a:buAutoNum type="arabicPeriod"/>
            </a:pPr>
            <a:r>
              <a:rPr lang="en-US" altLang="es-ES" sz="1800" b="1" dirty="0">
                <a:solidFill>
                  <a:srgbClr val="004C30"/>
                </a:solidFill>
                <a:latin typeface="+mj-lt"/>
              </a:rPr>
              <a:t>Controlling Physical Systems</a:t>
            </a:r>
            <a:endParaRPr lang="es-ES" altLang="es-ES" sz="1800" b="1" dirty="0">
              <a:solidFill>
                <a:srgbClr val="004C30"/>
              </a:solidFill>
              <a:latin typeface="+mj-lt"/>
            </a:endParaRPr>
          </a:p>
        </p:txBody>
      </p:sp>
      <p:sp>
        <p:nvSpPr>
          <p:cNvPr id="56328" name="Rectangle 9">
            <a:extLst>
              <a:ext uri="{FF2B5EF4-FFF2-40B4-BE49-F238E27FC236}">
                <a16:creationId xmlns:a16="http://schemas.microsoft.com/office/drawing/2014/main" id="{08DA1D7B-C7A5-E549-B02A-113EC3DF4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1" y="3689408"/>
            <a:ext cx="32496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The tank system.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The circular tank system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6329" name="Rectangle 10">
            <a:extLst>
              <a:ext uri="{FF2B5EF4-FFF2-40B4-BE49-F238E27FC236}">
                <a16:creationId xmlns:a16="http://schemas.microsoft.com/office/drawing/2014/main" id="{B1903BDF-CD32-1147-B950-C38B9572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331" y="1650876"/>
            <a:ext cx="4367213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First order system without zeros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Second order system without zeros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First order system with zeros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Second order system with zeros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Time response in generic systems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Time response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dominance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Fitting models from experimental data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6331" name="Rectangle 12">
            <a:extLst>
              <a:ext uri="{FF2B5EF4-FFF2-40B4-BE49-F238E27FC236}">
                <a16:creationId xmlns:a16="http://schemas.microsoft.com/office/drawing/2014/main" id="{E863ADD0-4CDD-114F-BE0C-BE39FFDD1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3174" y="1742316"/>
            <a:ext cx="342741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Root locus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Nyquist criteria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Concept of stability margins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Delay limitations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6332" name="Rectangle 13">
            <a:extLst>
              <a:ext uri="{FF2B5EF4-FFF2-40B4-BE49-F238E27FC236}">
                <a16:creationId xmlns:a16="http://schemas.microsoft.com/office/drawing/2014/main" id="{37579AD9-FFE9-2C44-A19E-EE026AA6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4" y="4244216"/>
            <a:ext cx="4443413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Concept of frequency response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First order system without zeros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Second order system without zeros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First order system with zeros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Second order system with zeros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Frequency response in generic systems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Concept of non minimum phase system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Fitting models from experimental data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6333" name="Rectangle 14">
            <a:extLst>
              <a:ext uri="{FF2B5EF4-FFF2-40B4-BE49-F238E27FC236}">
                <a16:creationId xmlns:a16="http://schemas.microsoft.com/office/drawing/2014/main" id="{2A1D142B-8279-E049-8627-DE201850E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574" y="3375536"/>
            <a:ext cx="4519613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Steady state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Concept of PID controller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Concept of lead-lag controller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Lag controller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Lead controller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Lead/Lag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controller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PI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design</a:t>
            </a: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: lambda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method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PI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design</a:t>
            </a: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: pole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placement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PID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design</a:t>
            </a: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Ziegler-Nichols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s-ES" altLang="es-ES" sz="1600" dirty="0">
                <a:solidFill>
                  <a:srgbClr val="FF0000"/>
                </a:solidFill>
                <a:latin typeface="+mj-lt"/>
              </a:rPr>
              <a:t>PI </a:t>
            </a:r>
            <a:r>
              <a:rPr lang="es-ES" altLang="es-ES" sz="1600" dirty="0" err="1">
                <a:solidFill>
                  <a:srgbClr val="FF0000"/>
                </a:solidFill>
                <a:latin typeface="+mj-lt"/>
              </a:rPr>
              <a:t>loop-shaping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54ECD7DC-88A1-1744-ADC0-38A8BF7EB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1" y="1617997"/>
            <a:ext cx="342741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The tank system.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The circular tank system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The ball and beam system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The DC motor</a:t>
            </a:r>
          </a:p>
          <a:p>
            <a:pPr algn="just" eaLnBrk="1" hangingPunct="1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The inverted pendulum</a:t>
            </a:r>
            <a:endParaRPr lang="es-E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3803466-0A05-B440-AE08-D391B21EC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8" y="4662841"/>
            <a:ext cx="370813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>
              <a:buFont typeface="+mj-lt"/>
              <a:buAutoNum type="arabicPeriod" startAt="5"/>
            </a:pPr>
            <a:r>
              <a:rPr lang="en-US" altLang="es-ES" sz="1800" b="1" dirty="0">
                <a:latin typeface="+mj-lt"/>
              </a:rPr>
              <a:t>Relationship between model pa-</a:t>
            </a:r>
            <a:r>
              <a:rPr lang="en-US" altLang="es-ES" sz="1800" b="1" dirty="0" err="1">
                <a:latin typeface="+mj-lt"/>
              </a:rPr>
              <a:t>rameters</a:t>
            </a:r>
            <a:r>
              <a:rPr lang="en-US" altLang="es-ES" sz="1800" b="1" dirty="0">
                <a:latin typeface="+mj-lt"/>
              </a:rPr>
              <a:t> with physical models</a:t>
            </a:r>
            <a:endParaRPr lang="es-ES" altLang="es-ES" sz="1800" b="1" dirty="0">
              <a:latin typeface="+mj-lt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1548D51F-70D0-FE4F-8613-A321E2A98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1" y="5408589"/>
            <a:ext cx="378601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The tank level system transfer function.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endParaRPr lang="en-U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408CAD21-7E6D-9145-904A-2DC7A67A7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1" y="5728768"/>
            <a:ext cx="396970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Variable section tank level system transfer function</a:t>
            </a:r>
          </a:p>
          <a:p>
            <a:pPr marL="0" indent="0" algn="just">
              <a:lnSpc>
                <a:spcPct val="115000"/>
              </a:lnSpc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endParaRPr lang="en-U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EBA2EFB2-1C3E-FF44-A99B-0E12AB4CD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8574" y="6174107"/>
            <a:ext cx="378601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altLang="es-ES" sz="1600" dirty="0">
                <a:solidFill>
                  <a:srgbClr val="FF0000"/>
                </a:solidFill>
                <a:latin typeface="+mj-lt"/>
              </a:rPr>
              <a:t>Linear Control System Design (LCSD)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endParaRPr lang="en-US" altLang="es-E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3F9597E3-2CAC-C010-4DD1-F014092F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634880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Interactive tools developed in the book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ED24EE-E6CC-595C-889A-74B510F2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</p:spTree>
    <p:extLst>
      <p:ext uri="{BB962C8B-B14F-4D97-AF65-F5344CB8AC3E}">
        <p14:creationId xmlns:p14="http://schemas.microsoft.com/office/powerpoint/2010/main" val="200532458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48" descr="Interfaz de usuario gráfica, Gráfico, Aplicación&#10;&#10;Descripción generada automáticamente">
            <a:hlinkClick r:id="rId3" action="ppaction://program"/>
            <a:extLst>
              <a:ext uri="{FF2B5EF4-FFF2-40B4-BE49-F238E27FC236}">
                <a16:creationId xmlns:a16="http://schemas.microsoft.com/office/drawing/2014/main" id="{88180672-9349-5043-8A2C-A0D3EEAFD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1" y="734092"/>
            <a:ext cx="1793567" cy="945942"/>
          </a:xfrm>
          <a:prstGeom prst="rect">
            <a:avLst/>
          </a:prstGeom>
        </p:spPr>
      </p:pic>
      <p:pic>
        <p:nvPicPr>
          <p:cNvPr id="50" name="Imagen 49" descr="Interfaz de usuario gráfica, Gráfico, Aplicación&#10;&#10;Descripción generada automáticamente">
            <a:hlinkClick r:id="rId5" action="ppaction://program"/>
            <a:extLst>
              <a:ext uri="{FF2B5EF4-FFF2-40B4-BE49-F238E27FC236}">
                <a16:creationId xmlns:a16="http://schemas.microsoft.com/office/drawing/2014/main" id="{2C02EF02-0CC0-4042-B0E2-015CDD44F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71" y="670942"/>
            <a:ext cx="1734837" cy="945942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hlinkClick r:id="rId7" action="ppaction://program"/>
            <a:extLst>
              <a:ext uri="{FF2B5EF4-FFF2-40B4-BE49-F238E27FC236}">
                <a16:creationId xmlns:a16="http://schemas.microsoft.com/office/drawing/2014/main" id="{3AE1BBF2-2B2B-2E40-8AC3-2C17953CE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24" y="672798"/>
            <a:ext cx="1830563" cy="992496"/>
          </a:xfrm>
          <a:prstGeom prst="rect">
            <a:avLst/>
          </a:prstGeom>
        </p:spPr>
      </p:pic>
      <p:pic>
        <p:nvPicPr>
          <p:cNvPr id="9" name="Imagen 8" descr="Diagrama&#10;&#10;Descripción generada automáticamente con confianza media">
            <a:hlinkClick r:id="rId9" action="ppaction://program"/>
            <a:extLst>
              <a:ext uri="{FF2B5EF4-FFF2-40B4-BE49-F238E27FC236}">
                <a16:creationId xmlns:a16="http://schemas.microsoft.com/office/drawing/2014/main" id="{8EDD3AFF-A553-3147-97F2-971911CB89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09" y="650519"/>
            <a:ext cx="1772252" cy="992292"/>
          </a:xfrm>
          <a:prstGeom prst="rect">
            <a:avLst/>
          </a:prstGeom>
        </p:spPr>
      </p:pic>
      <p:pic>
        <p:nvPicPr>
          <p:cNvPr id="11" name="Imagen 10" descr="Interfaz de usuario gráfica, Diagrama&#10;&#10;Descripción generada automáticamente">
            <a:hlinkClick r:id="rId11" action="ppaction://program"/>
            <a:extLst>
              <a:ext uri="{FF2B5EF4-FFF2-40B4-BE49-F238E27FC236}">
                <a16:creationId xmlns:a16="http://schemas.microsoft.com/office/drawing/2014/main" id="{A71F1E60-7488-7E44-9CFE-2BB734877A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83" y="650520"/>
            <a:ext cx="1772252" cy="991954"/>
          </a:xfrm>
          <a:prstGeom prst="rect">
            <a:avLst/>
          </a:prstGeom>
        </p:spPr>
      </p:pic>
      <p:pic>
        <p:nvPicPr>
          <p:cNvPr id="13" name="Imagen 12" descr="Interfaz de usuario gráfica&#10;&#10;Descripción generada automáticamente con confianza media">
            <a:hlinkClick r:id="rId13" action="ppaction://program"/>
            <a:extLst>
              <a:ext uri="{FF2B5EF4-FFF2-40B4-BE49-F238E27FC236}">
                <a16:creationId xmlns:a16="http://schemas.microsoft.com/office/drawing/2014/main" id="{002FD554-622D-8448-B5FC-6E73B28037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26" y="650519"/>
            <a:ext cx="1772252" cy="962164"/>
          </a:xfrm>
          <a:prstGeom prst="rect">
            <a:avLst/>
          </a:prstGeom>
        </p:spPr>
      </p:pic>
      <p:pic>
        <p:nvPicPr>
          <p:cNvPr id="15" name="Imagen 14" descr="Gráfico, Gráfico de líneas&#10;&#10;Descripción generada automáticamente">
            <a:hlinkClick r:id="rId15" action="ppaction://program"/>
            <a:extLst>
              <a:ext uri="{FF2B5EF4-FFF2-40B4-BE49-F238E27FC236}">
                <a16:creationId xmlns:a16="http://schemas.microsoft.com/office/drawing/2014/main" id="{E6BB6BF5-5587-814B-A5DD-7BF9A5E9A5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5" y="1727938"/>
            <a:ext cx="1791954" cy="919195"/>
          </a:xfrm>
          <a:prstGeom prst="rect">
            <a:avLst/>
          </a:prstGeom>
        </p:spPr>
      </p:pic>
      <p:pic>
        <p:nvPicPr>
          <p:cNvPr id="17" name="Imagen 16" descr="Imagen que contiene Diagrama&#10;&#10;Descripción generada automáticamente">
            <a:hlinkClick r:id="rId17" action="ppaction://program"/>
            <a:extLst>
              <a:ext uri="{FF2B5EF4-FFF2-40B4-BE49-F238E27FC236}">
                <a16:creationId xmlns:a16="http://schemas.microsoft.com/office/drawing/2014/main" id="{1994DA6E-5E0A-F44D-A182-C1DC8F1A00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98" y="1714253"/>
            <a:ext cx="1734837" cy="919195"/>
          </a:xfrm>
          <a:prstGeom prst="rect">
            <a:avLst/>
          </a:prstGeom>
        </p:spPr>
      </p:pic>
      <p:pic>
        <p:nvPicPr>
          <p:cNvPr id="19" name="Imagen 18" descr="Gráfico, Gráfico de líneas&#10;&#10;Descripción generada automáticamente">
            <a:hlinkClick r:id="rId19" action="ppaction://program"/>
            <a:extLst>
              <a:ext uri="{FF2B5EF4-FFF2-40B4-BE49-F238E27FC236}">
                <a16:creationId xmlns:a16="http://schemas.microsoft.com/office/drawing/2014/main" id="{F185FBD7-A7BD-EA43-9221-1A19D04AD2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172" y="1728938"/>
            <a:ext cx="1843421" cy="918195"/>
          </a:xfrm>
          <a:prstGeom prst="rect">
            <a:avLst/>
          </a:prstGeom>
        </p:spPr>
      </p:pic>
      <p:pic>
        <p:nvPicPr>
          <p:cNvPr id="21" name="Imagen 20" descr="Gráfico&#10;&#10;Descripción generada automáticamente">
            <a:hlinkClick r:id="rId21" action="ppaction://program"/>
            <a:extLst>
              <a:ext uri="{FF2B5EF4-FFF2-40B4-BE49-F238E27FC236}">
                <a16:creationId xmlns:a16="http://schemas.microsoft.com/office/drawing/2014/main" id="{3653009D-59C6-2447-88F9-8A4C188BA5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28" y="1714253"/>
            <a:ext cx="1764201" cy="903089"/>
          </a:xfrm>
          <a:prstGeom prst="rect">
            <a:avLst/>
          </a:prstGeom>
        </p:spPr>
      </p:pic>
      <p:pic>
        <p:nvPicPr>
          <p:cNvPr id="23" name="Imagen 22" descr="Gráfico&#10;&#10;Descripción generada automáticamente">
            <a:hlinkClick r:id="rId23" action="ppaction://program"/>
            <a:extLst>
              <a:ext uri="{FF2B5EF4-FFF2-40B4-BE49-F238E27FC236}">
                <a16:creationId xmlns:a16="http://schemas.microsoft.com/office/drawing/2014/main" id="{569D637E-7436-EE4A-91A8-F0BCC1F531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255" y="1680034"/>
            <a:ext cx="1772252" cy="937310"/>
          </a:xfrm>
          <a:prstGeom prst="rect">
            <a:avLst/>
          </a:prstGeom>
        </p:spPr>
      </p:pic>
      <p:pic>
        <p:nvPicPr>
          <p:cNvPr id="25" name="Imagen 24" descr="Gráfico, Gráfico de líneas&#10;&#10;Descripción generada automáticamente">
            <a:hlinkClick r:id="rId25" action="ppaction://program"/>
            <a:extLst>
              <a:ext uri="{FF2B5EF4-FFF2-40B4-BE49-F238E27FC236}">
                <a16:creationId xmlns:a16="http://schemas.microsoft.com/office/drawing/2014/main" id="{0C54644C-F61D-3D4E-ABA3-52B2F0CE4F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3" y="2677237"/>
            <a:ext cx="1772251" cy="966445"/>
          </a:xfrm>
          <a:prstGeom prst="rect">
            <a:avLst/>
          </a:prstGeom>
        </p:spPr>
      </p:pic>
      <p:pic>
        <p:nvPicPr>
          <p:cNvPr id="27" name="Imagen 26" descr="Gráfico, Gráfico de líneas&#10;&#10;Descripción generada automáticamente">
            <a:hlinkClick r:id="rId27" action="ppaction://program"/>
            <a:extLst>
              <a:ext uri="{FF2B5EF4-FFF2-40B4-BE49-F238E27FC236}">
                <a16:creationId xmlns:a16="http://schemas.microsoft.com/office/drawing/2014/main" id="{055CF28F-6C1B-C342-A86D-5666CB4F7DB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35" y="2681870"/>
            <a:ext cx="1791953" cy="919195"/>
          </a:xfrm>
          <a:prstGeom prst="rect">
            <a:avLst/>
          </a:prstGeom>
        </p:spPr>
      </p:pic>
      <p:pic>
        <p:nvPicPr>
          <p:cNvPr id="29" name="Imagen 28" descr="Gráfico, Gráfico de líneas&#10;&#10;Descripción generada automáticamente">
            <a:hlinkClick r:id="rId29" action="ppaction://program"/>
            <a:extLst>
              <a:ext uri="{FF2B5EF4-FFF2-40B4-BE49-F238E27FC236}">
                <a16:creationId xmlns:a16="http://schemas.microsoft.com/office/drawing/2014/main" id="{4AB7FC09-C861-1745-A21F-0860C8F5B70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08" y="2697093"/>
            <a:ext cx="1734837" cy="903469"/>
          </a:xfrm>
          <a:prstGeom prst="rect">
            <a:avLst/>
          </a:prstGeom>
        </p:spPr>
      </p:pic>
      <p:pic>
        <p:nvPicPr>
          <p:cNvPr id="31" name="Imagen 30" descr="Interfaz de usuario gráfica, Gráfico&#10;&#10;Descripción generada automáticamente">
            <a:hlinkClick r:id="rId31" action="ppaction://program"/>
            <a:extLst>
              <a:ext uri="{FF2B5EF4-FFF2-40B4-BE49-F238E27FC236}">
                <a16:creationId xmlns:a16="http://schemas.microsoft.com/office/drawing/2014/main" id="{949D1CAC-2661-BC46-8B89-32129B15B47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20" y="2720910"/>
            <a:ext cx="1825278" cy="879651"/>
          </a:xfrm>
          <a:prstGeom prst="rect">
            <a:avLst/>
          </a:prstGeom>
        </p:spPr>
      </p:pic>
      <p:pic>
        <p:nvPicPr>
          <p:cNvPr id="33" name="Imagen 32" descr="Interfaz de usuario gráfica, Gráfico&#10;&#10;Descripción generada automáticamente">
            <a:hlinkClick r:id="rId33" action="ppaction://program"/>
            <a:extLst>
              <a:ext uri="{FF2B5EF4-FFF2-40B4-BE49-F238E27FC236}">
                <a16:creationId xmlns:a16="http://schemas.microsoft.com/office/drawing/2014/main" id="{31DDCEFB-AB22-2941-8C4D-A131C0A5502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175" y="2720910"/>
            <a:ext cx="1789353" cy="879101"/>
          </a:xfrm>
          <a:prstGeom prst="rect">
            <a:avLst/>
          </a:prstGeom>
        </p:spPr>
      </p:pic>
      <p:pic>
        <p:nvPicPr>
          <p:cNvPr id="35" name="Imagen 34" descr="Interfaz de usuario gráfica, Aplicación&#10;&#10;Descripción generada automáticamente">
            <a:hlinkClick r:id="rId35" action="ppaction://program"/>
            <a:extLst>
              <a:ext uri="{FF2B5EF4-FFF2-40B4-BE49-F238E27FC236}">
                <a16:creationId xmlns:a16="http://schemas.microsoft.com/office/drawing/2014/main" id="{C9A6CECC-4D1E-2A49-9AD1-D7DDAE9B9B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681" y="2681871"/>
            <a:ext cx="1765826" cy="918141"/>
          </a:xfrm>
          <a:prstGeom prst="rect">
            <a:avLst/>
          </a:prstGeom>
        </p:spPr>
      </p:pic>
      <p:pic>
        <p:nvPicPr>
          <p:cNvPr id="37" name="Imagen 36" descr="Interfaz de usuario gráfica, Gráfico&#10;&#10;Descripción generada automáticamente">
            <a:hlinkClick r:id="rId37" action="ppaction://program"/>
            <a:extLst>
              <a:ext uri="{FF2B5EF4-FFF2-40B4-BE49-F238E27FC236}">
                <a16:creationId xmlns:a16="http://schemas.microsoft.com/office/drawing/2014/main" id="{3A20E575-19FD-8D40-957B-66809869206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2" y="3655910"/>
            <a:ext cx="1772251" cy="944424"/>
          </a:xfrm>
          <a:prstGeom prst="rect">
            <a:avLst/>
          </a:prstGeom>
        </p:spPr>
      </p:pic>
      <p:pic>
        <p:nvPicPr>
          <p:cNvPr id="39" name="Imagen 38" descr="Interfaz de usuario gráfica, Gráfico&#10;&#10;Descripción generada automáticamente">
            <a:hlinkClick r:id="rId39" action="ppaction://program"/>
            <a:extLst>
              <a:ext uri="{FF2B5EF4-FFF2-40B4-BE49-F238E27FC236}">
                <a16:creationId xmlns:a16="http://schemas.microsoft.com/office/drawing/2014/main" id="{43E04165-4E03-5647-9827-21217916478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91" y="3645571"/>
            <a:ext cx="1773171" cy="957332"/>
          </a:xfrm>
          <a:prstGeom prst="rect">
            <a:avLst/>
          </a:prstGeom>
        </p:spPr>
      </p:pic>
      <p:pic>
        <p:nvPicPr>
          <p:cNvPr id="41" name="Imagen 40" descr="Gráfico, Gráfico de burbujas&#10;&#10;Descripción generada automáticamente">
            <a:hlinkClick r:id="rId41" action="ppaction://program"/>
            <a:extLst>
              <a:ext uri="{FF2B5EF4-FFF2-40B4-BE49-F238E27FC236}">
                <a16:creationId xmlns:a16="http://schemas.microsoft.com/office/drawing/2014/main" id="{195C0FA1-295A-2445-8FC3-CE996328E27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23" y="3645572"/>
            <a:ext cx="1760708" cy="989956"/>
          </a:xfrm>
          <a:prstGeom prst="rect">
            <a:avLst/>
          </a:prstGeom>
        </p:spPr>
      </p:pic>
      <p:pic>
        <p:nvPicPr>
          <p:cNvPr id="43" name="Imagen 42" descr="Gráfico&#10;&#10;Descripción generada automáticamente">
            <a:hlinkClick r:id="rId43" action="ppaction://program"/>
            <a:extLst>
              <a:ext uri="{FF2B5EF4-FFF2-40B4-BE49-F238E27FC236}">
                <a16:creationId xmlns:a16="http://schemas.microsoft.com/office/drawing/2014/main" id="{746CBF00-52E5-9E47-AA06-81841996A93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71" y="3646324"/>
            <a:ext cx="1825278" cy="945393"/>
          </a:xfrm>
          <a:prstGeom prst="rect">
            <a:avLst/>
          </a:prstGeom>
        </p:spPr>
      </p:pic>
      <p:pic>
        <p:nvPicPr>
          <p:cNvPr id="45" name="Imagen 44" descr="Interfaz de usuario gráfica, Gráfico de líneas&#10;&#10;Descripción generada automáticamente">
            <a:hlinkClick r:id="rId45" action="ppaction://program"/>
            <a:extLst>
              <a:ext uri="{FF2B5EF4-FFF2-40B4-BE49-F238E27FC236}">
                <a16:creationId xmlns:a16="http://schemas.microsoft.com/office/drawing/2014/main" id="{9081F8D4-AFB6-1645-857D-6B877951749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70" y="3664526"/>
            <a:ext cx="1789352" cy="927193"/>
          </a:xfrm>
          <a:prstGeom prst="rect">
            <a:avLst/>
          </a:prstGeom>
        </p:spPr>
      </p:pic>
      <p:pic>
        <p:nvPicPr>
          <p:cNvPr id="51" name="Imagen 50" descr="Gráfico&#10;&#10;Descripción generada automáticamente">
            <a:hlinkClick r:id="rId47" action="ppaction://program"/>
            <a:extLst>
              <a:ext uri="{FF2B5EF4-FFF2-40B4-BE49-F238E27FC236}">
                <a16:creationId xmlns:a16="http://schemas.microsoft.com/office/drawing/2014/main" id="{91C6A027-65D9-6F45-A018-74CAB5241A1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67" y="3660657"/>
            <a:ext cx="1760708" cy="945394"/>
          </a:xfrm>
          <a:prstGeom prst="rect">
            <a:avLst/>
          </a:prstGeom>
        </p:spPr>
      </p:pic>
      <p:pic>
        <p:nvPicPr>
          <p:cNvPr id="53" name="Imagen 52" descr="Interfaz de usuario gráfica, Gráfico&#10;&#10;Descripción generada automáticamente">
            <a:hlinkClick r:id="rId49" action="ppaction://program"/>
            <a:extLst>
              <a:ext uri="{FF2B5EF4-FFF2-40B4-BE49-F238E27FC236}">
                <a16:creationId xmlns:a16="http://schemas.microsoft.com/office/drawing/2014/main" id="{AF999FEC-6428-6145-9D78-23DF6BFA532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2" y="4671848"/>
            <a:ext cx="1791977" cy="913570"/>
          </a:xfrm>
          <a:prstGeom prst="rect">
            <a:avLst/>
          </a:prstGeom>
        </p:spPr>
      </p:pic>
      <p:pic>
        <p:nvPicPr>
          <p:cNvPr id="55" name="Imagen 54" descr="Diagrama, Dibujo de ingeniería&#10;&#10;Descripción generada automáticamente">
            <a:hlinkClick r:id="rId51" action="ppaction://program"/>
            <a:extLst>
              <a:ext uri="{FF2B5EF4-FFF2-40B4-BE49-F238E27FC236}">
                <a16:creationId xmlns:a16="http://schemas.microsoft.com/office/drawing/2014/main" id="{015E33A7-3FD0-0E46-AD49-9756DC1B146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45" y="4662136"/>
            <a:ext cx="1773170" cy="919195"/>
          </a:xfrm>
          <a:prstGeom prst="rect">
            <a:avLst/>
          </a:prstGeom>
        </p:spPr>
      </p:pic>
      <p:pic>
        <p:nvPicPr>
          <p:cNvPr id="57" name="Imagen 56" descr="Interfaz de usuario gráfica, Gráfico&#10;&#10;Descripción generada automáticamente">
            <a:hlinkClick r:id="rId53" action="ppaction://program"/>
            <a:extLst>
              <a:ext uri="{FF2B5EF4-FFF2-40B4-BE49-F238E27FC236}">
                <a16:creationId xmlns:a16="http://schemas.microsoft.com/office/drawing/2014/main" id="{85EA2675-012E-D140-B3D9-A6FC65E2512D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86" y="4675822"/>
            <a:ext cx="1760708" cy="942710"/>
          </a:xfrm>
          <a:prstGeom prst="rect">
            <a:avLst/>
          </a:prstGeom>
        </p:spPr>
      </p:pic>
      <p:pic>
        <p:nvPicPr>
          <p:cNvPr id="59" name="Imagen 58" descr="Interfaz de usuario gráfica, Gráfico, Aplicación&#10;&#10;Descripción generada automáticamente">
            <a:hlinkClick r:id="rId55" action="ppaction://program"/>
            <a:extLst>
              <a:ext uri="{FF2B5EF4-FFF2-40B4-BE49-F238E27FC236}">
                <a16:creationId xmlns:a16="http://schemas.microsoft.com/office/drawing/2014/main" id="{EC96BCDE-D98F-644B-B064-374B0580AEBE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35" y="4675822"/>
            <a:ext cx="1825278" cy="915087"/>
          </a:xfrm>
          <a:prstGeom prst="rect">
            <a:avLst/>
          </a:prstGeom>
        </p:spPr>
      </p:pic>
      <p:pic>
        <p:nvPicPr>
          <p:cNvPr id="61" name="Imagen 60" descr="Interfaz de usuario gráfica, Gráfico&#10;&#10;Descripción generada automáticamente">
            <a:hlinkClick r:id="rId57" action="ppaction://program"/>
            <a:extLst>
              <a:ext uri="{FF2B5EF4-FFF2-40B4-BE49-F238E27FC236}">
                <a16:creationId xmlns:a16="http://schemas.microsoft.com/office/drawing/2014/main" id="{1E40C028-2322-484A-A43B-0B997E3BB49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87" y="4662137"/>
            <a:ext cx="1755198" cy="932993"/>
          </a:xfrm>
          <a:prstGeom prst="rect">
            <a:avLst/>
          </a:prstGeom>
        </p:spPr>
      </p:pic>
      <p:pic>
        <p:nvPicPr>
          <p:cNvPr id="63" name="Imagen 62" descr="Interfaz de usuario gráfica&#10;&#10;Descripción generada automáticamente">
            <a:hlinkClick r:id="rId59" action="ppaction://program"/>
            <a:extLst>
              <a:ext uri="{FF2B5EF4-FFF2-40B4-BE49-F238E27FC236}">
                <a16:creationId xmlns:a16="http://schemas.microsoft.com/office/drawing/2014/main" id="{AC82D3FB-5911-A94D-9DF8-B2FEA61DFA8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018" y="4670840"/>
            <a:ext cx="1755197" cy="901782"/>
          </a:xfrm>
          <a:prstGeom prst="rect">
            <a:avLst/>
          </a:prstGeom>
        </p:spPr>
      </p:pic>
      <p:pic>
        <p:nvPicPr>
          <p:cNvPr id="58369" name="Imagen 58368" descr="Interfaz de usuario gráfica, Gráfico de líneas&#10;&#10;Descripción generada automáticamente">
            <a:hlinkClick r:id="rId61" action="ppaction://program"/>
            <a:extLst>
              <a:ext uri="{FF2B5EF4-FFF2-40B4-BE49-F238E27FC236}">
                <a16:creationId xmlns:a16="http://schemas.microsoft.com/office/drawing/2014/main" id="{E3F585C4-80D7-FC46-B3BC-B2BAD20F396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1" y="5647649"/>
            <a:ext cx="1791977" cy="901782"/>
          </a:xfrm>
          <a:prstGeom prst="rect">
            <a:avLst/>
          </a:prstGeom>
        </p:spPr>
      </p:pic>
      <p:pic>
        <p:nvPicPr>
          <p:cNvPr id="58414" name="Imagen 58413" descr="Interfaz de usuario gráfica&#10;&#10;Descripción generada automáticamente">
            <a:hlinkClick r:id="rId63" action="ppaction://program"/>
            <a:extLst>
              <a:ext uri="{FF2B5EF4-FFF2-40B4-BE49-F238E27FC236}">
                <a16:creationId xmlns:a16="http://schemas.microsoft.com/office/drawing/2014/main" id="{0250509E-E13D-074D-A349-A3DD3603AE13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43" y="5640564"/>
            <a:ext cx="1762861" cy="919195"/>
          </a:xfrm>
          <a:prstGeom prst="rect">
            <a:avLst/>
          </a:prstGeom>
        </p:spPr>
      </p:pic>
      <p:pic>
        <p:nvPicPr>
          <p:cNvPr id="58416" name="Imagen 58415" descr="Interfaz de usuario gráfica, Gráfico&#10;&#10;Descripción generada automáticamente">
            <a:hlinkClick r:id="rId65" action="ppaction://program"/>
            <a:extLst>
              <a:ext uri="{FF2B5EF4-FFF2-40B4-BE49-F238E27FC236}">
                <a16:creationId xmlns:a16="http://schemas.microsoft.com/office/drawing/2014/main" id="{182E8243-368C-3044-9DEF-3C3221D099FD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52374" y="5647649"/>
            <a:ext cx="1760708" cy="919195"/>
          </a:xfrm>
          <a:prstGeom prst="rect">
            <a:avLst/>
          </a:prstGeom>
        </p:spPr>
      </p:pic>
      <p:pic>
        <p:nvPicPr>
          <p:cNvPr id="58418" name="Imagen 58417" descr="Interfaz de usuario gráfica&#10;&#10;Descripción generada automáticamente">
            <a:hlinkClick r:id="rId67" action="ppaction://program"/>
            <a:extLst>
              <a:ext uri="{FF2B5EF4-FFF2-40B4-BE49-F238E27FC236}">
                <a16:creationId xmlns:a16="http://schemas.microsoft.com/office/drawing/2014/main" id="{0A260615-3A58-B245-8A62-F1C959C044A0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23" y="5640564"/>
            <a:ext cx="1815175" cy="931686"/>
          </a:xfrm>
          <a:prstGeom prst="rect">
            <a:avLst/>
          </a:prstGeom>
        </p:spPr>
      </p:pic>
      <p:pic>
        <p:nvPicPr>
          <p:cNvPr id="58420" name="Imagen 58419" descr="Interfaz de usuario gráfica, Aplicación&#10;&#10;Descripción generada automáticamente">
            <a:hlinkClick r:id="rId69" action="ppaction://program"/>
            <a:extLst>
              <a:ext uri="{FF2B5EF4-FFF2-40B4-BE49-F238E27FC236}">
                <a16:creationId xmlns:a16="http://schemas.microsoft.com/office/drawing/2014/main" id="{7DBEF70F-E419-9A48-B5DF-ABC794FDA36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44" y="5647650"/>
            <a:ext cx="1755198" cy="912110"/>
          </a:xfrm>
          <a:prstGeom prst="rect">
            <a:avLst/>
          </a:prstGeom>
        </p:spPr>
      </p:pic>
      <p:pic>
        <p:nvPicPr>
          <p:cNvPr id="58422" name="Imagen 58421" descr="Interfaz de usuario gráfica, Gráfico, Aplicación&#10;&#10;Descripción generada automáticamente">
            <a:hlinkClick r:id="rId71" action="ppaction://program"/>
            <a:extLst>
              <a:ext uri="{FF2B5EF4-FFF2-40B4-BE49-F238E27FC236}">
                <a16:creationId xmlns:a16="http://schemas.microsoft.com/office/drawing/2014/main" id="{D05EC923-5D69-3D4A-89AC-26FF51EBF525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06" y="5637413"/>
            <a:ext cx="1755196" cy="929431"/>
          </a:xfrm>
          <a:prstGeom prst="rect">
            <a:avLst/>
          </a:prstGeom>
        </p:spPr>
      </p:pic>
      <p:pic>
        <p:nvPicPr>
          <p:cNvPr id="38" name="Imagen 37">
            <a:hlinkClick r:id="rId73" action="ppaction://program"/>
            <a:extLst>
              <a:ext uri="{FF2B5EF4-FFF2-40B4-BE49-F238E27FC236}">
                <a16:creationId xmlns:a16="http://schemas.microsoft.com/office/drawing/2014/main" id="{5F7153F9-00B6-3E43-AB74-6314C8CA5507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88" y="1694411"/>
            <a:ext cx="1791651" cy="93731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71EA1481-820A-18B3-596D-2CE08A643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3F9597E3-2CAC-C010-4DD1-F014092F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634880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Learning structure of each interactive tool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ED24EE-E6CC-595C-889A-74B510F2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C193F7-A5AC-7F41-8DDB-B90DE30F3BD2}"/>
              </a:ext>
            </a:extLst>
          </p:cNvPr>
          <p:cNvSpPr txBox="1"/>
          <p:nvPr/>
        </p:nvSpPr>
        <p:spPr>
          <a:xfrm>
            <a:off x="161365" y="777798"/>
            <a:ext cx="12030635" cy="588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Concepts analyzed and learning outcomes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s-E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Summary of fundamental theory</a:t>
            </a: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References related to this concept</a:t>
            </a:r>
            <a:r>
              <a:rPr lang="en-US" sz="2400" b="0" i="0" u="none" strike="noStrike" baseline="0" dirty="0"/>
              <a:t> </a:t>
            </a: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Interactive application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Homework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68393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3F9597E3-2CAC-C010-4DD1-F014092F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64" y="634880"/>
            <a:ext cx="11869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Effect of a Zero on the Time Response of a Second-Order Linear Systems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ED24EE-E6CC-595C-889A-74B510F2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C193F7-A5AC-7F41-8DDB-B90DE30F3BD2}"/>
              </a:ext>
            </a:extLst>
          </p:cNvPr>
          <p:cNvSpPr txBox="1"/>
          <p:nvPr/>
        </p:nvSpPr>
        <p:spPr>
          <a:xfrm>
            <a:off x="161365" y="777798"/>
            <a:ext cx="12030635" cy="588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Concepts analyzed and learning outcomes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s-E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Summary of fundamental theory</a:t>
            </a: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References related to this concept</a:t>
            </a:r>
            <a:r>
              <a:rPr lang="en-US" sz="2400" b="0" i="0" u="none" strike="noStrike" baseline="0" dirty="0"/>
              <a:t> </a:t>
            </a: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Interactive application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Homework</a:t>
            </a:r>
            <a:endParaRPr lang="en-U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851973-A51E-827D-DEB9-37B34746319F}"/>
              </a:ext>
            </a:extLst>
          </p:cNvPr>
          <p:cNvSpPr txBox="1"/>
          <p:nvPr/>
        </p:nvSpPr>
        <p:spPr>
          <a:xfrm>
            <a:off x="637794" y="1641455"/>
            <a:ext cx="948461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response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step input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linear time-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invariant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second-order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RHP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inverse response.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462F0B-1E4D-A7BE-AD88-7AFF69483E03}"/>
              </a:ext>
            </a:extLst>
          </p:cNvPr>
          <p:cNvSpPr txBox="1"/>
          <p:nvPr/>
        </p:nvSpPr>
        <p:spPr>
          <a:xfrm>
            <a:off x="555498" y="3598271"/>
            <a:ext cx="11157966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20"/>
              </a:lnSpc>
              <a:spcAft>
                <a:spcPts val="600"/>
              </a:spcAft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consists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response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second-order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interactive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inverse response concept.</a:t>
            </a:r>
          </a:p>
        </p:txBody>
      </p:sp>
      <p:pic>
        <p:nvPicPr>
          <p:cNvPr id="7" name="Imagen 6">
            <a:hlinkClick r:id="rId3" action="ppaction://program"/>
            <a:extLst>
              <a:ext uri="{FF2B5EF4-FFF2-40B4-BE49-F238E27FC236}">
                <a16:creationId xmlns:a16="http://schemas.microsoft.com/office/drawing/2014/main" id="{6D13BEF3-BFD6-6F8B-960B-B41955468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43" y="4265433"/>
            <a:ext cx="4271699" cy="22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857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3F9597E3-2CAC-C010-4DD1-F014092F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634880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Limitations Imposed by Time Delay in Closed-Loop Systems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ED24EE-E6CC-595C-889A-74B510F2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C193F7-A5AC-7F41-8DDB-B90DE30F3BD2}"/>
              </a:ext>
            </a:extLst>
          </p:cNvPr>
          <p:cNvSpPr txBox="1"/>
          <p:nvPr/>
        </p:nvSpPr>
        <p:spPr>
          <a:xfrm>
            <a:off x="161365" y="777798"/>
            <a:ext cx="12030635" cy="588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Concepts analyzed and learning outcomes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s-E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Summary of fundamental theory</a:t>
            </a: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References related to this concept</a:t>
            </a:r>
            <a:r>
              <a:rPr lang="en-US" sz="2400" b="0" i="0" u="none" strike="noStrike" baseline="0" dirty="0"/>
              <a:t> </a:t>
            </a: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Interactive application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Homework</a:t>
            </a:r>
            <a:endParaRPr lang="en-U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851973-A51E-827D-DEB9-37B34746319F}"/>
              </a:ext>
            </a:extLst>
          </p:cNvPr>
          <p:cNvSpPr txBox="1"/>
          <p:nvPr/>
        </p:nvSpPr>
        <p:spPr>
          <a:xfrm>
            <a:off x="637794" y="1641455"/>
            <a:ext cx="948461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closed-loop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performance.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closed-loop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462F0B-1E4D-A7BE-AD88-7AFF69483E03}"/>
              </a:ext>
            </a:extLst>
          </p:cNvPr>
          <p:cNvSpPr txBox="1"/>
          <p:nvPr/>
        </p:nvSpPr>
        <p:spPr>
          <a:xfrm>
            <a:off x="555498" y="3598271"/>
            <a:ext cx="11322558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20"/>
              </a:lnSpc>
              <a:spcAft>
                <a:spcPts val="600"/>
              </a:spcAft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devoted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delay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open-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closed-loop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performance.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Nyquist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diagram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frequency-domain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representation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closed-loop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response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step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load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n 9" descr="Interfaz de usuario gráfica, Gráfico&#10;&#10;Descripción generada automáticamente">
            <a:hlinkClick r:id="rId3" action="ppaction://program"/>
            <a:extLst>
              <a:ext uri="{FF2B5EF4-FFF2-40B4-BE49-F238E27FC236}">
                <a16:creationId xmlns:a16="http://schemas.microsoft.com/office/drawing/2014/main" id="{40657197-1E0A-CD3E-73C3-A1981B3C8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68" y="4469886"/>
            <a:ext cx="3815761" cy="20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3171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 descr="medieval01">
            <a:extLst>
              <a:ext uri="{FF2B5EF4-FFF2-40B4-BE49-F238E27FC236}">
                <a16:creationId xmlns:a16="http://schemas.microsoft.com/office/drawing/2014/main" id="{6D034B56-CC89-711C-E2D7-5C52EB310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9" y="1779589"/>
            <a:ext cx="538162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7">
            <a:extLst>
              <a:ext uri="{FF2B5EF4-FFF2-40B4-BE49-F238E27FC236}">
                <a16:creationId xmlns:a16="http://schemas.microsoft.com/office/drawing/2014/main" id="{F846F774-683C-D4D0-19A4-B79F2CC27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168" y="975061"/>
            <a:ext cx="67770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The class environment many years ago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50EBC-49F3-316A-1969-2A15B7A7D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0145" y="5280025"/>
            <a:ext cx="10843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AU" altLang="es-ES" sz="2000" dirty="0">
                <a:solidFill>
                  <a:srgbClr val="004C30"/>
                </a:solidFill>
                <a:latin typeface="+mn-lt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595E8-8D73-4B83-A919-72CC1FC9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703" y="1922464"/>
            <a:ext cx="1367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AU" altLang="es-ES" sz="2000" dirty="0">
                <a:solidFill>
                  <a:srgbClr val="004C30"/>
                </a:solidFill>
                <a:latin typeface="+mn-lt"/>
                <a:cs typeface="Arial" panose="020B0604020202020204" pitchFamily="34" charset="0"/>
              </a:rPr>
              <a:t>social </a:t>
            </a:r>
          </a:p>
          <a:p>
            <a:pPr algn="ctr" eaLnBrk="1" hangingPunct="1"/>
            <a:r>
              <a:rPr lang="en-AU" altLang="es-ES" sz="2000" dirty="0">
                <a:solidFill>
                  <a:srgbClr val="004C30"/>
                </a:solidFill>
                <a:latin typeface="+mn-lt"/>
                <a:cs typeface="Arial" panose="020B0604020202020204" pitchFamily="34" charset="0"/>
              </a:rPr>
              <a:t>interaction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56B6FD-0F99-4F68-7770-BFD1AFB34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613" y="4922839"/>
            <a:ext cx="1263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AU" altLang="es-ES" sz="2000" dirty="0">
                <a:latin typeface="+mn-lt"/>
                <a:cs typeface="Arial" panose="020B0604020202020204" pitchFamily="34" charset="0"/>
              </a:rPr>
              <a:t>quality </a:t>
            </a:r>
          </a:p>
          <a:p>
            <a:pPr algn="ctr" eaLnBrk="1" hangingPunct="1"/>
            <a:r>
              <a:rPr lang="en-AU" altLang="es-ES" sz="2000" dirty="0">
                <a:latin typeface="+mn-lt"/>
                <a:cs typeface="Arial" panose="020B0604020202020204" pitchFamily="34" charset="0"/>
              </a:rPr>
              <a:t>assurance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60E2A-E578-C1B2-D708-24FF321B5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4" y="2636839"/>
            <a:ext cx="9715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AU" altLang="es-ES" sz="2000" dirty="0">
                <a:latin typeface="+mn-lt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D4CCC-8926-1A52-E37D-9EE33A17D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9208" y="3708401"/>
            <a:ext cx="1362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AU" altLang="es-ES" sz="2000" dirty="0">
                <a:solidFill>
                  <a:srgbClr val="004C30"/>
                </a:solidFill>
                <a:latin typeface="+mn-lt"/>
                <a:cs typeface="Arial" panose="020B0604020202020204" pitchFamily="34" charset="0"/>
              </a:rPr>
              <a:t>disengaged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B54111-9690-5809-8E23-B3004D5CC5AF}"/>
              </a:ext>
            </a:extLst>
          </p:cNvPr>
          <p:cNvCxnSpPr/>
          <p:nvPr/>
        </p:nvCxnSpPr>
        <p:spPr bwMode="auto">
          <a:xfrm rot="10800000">
            <a:off x="6453188" y="4422776"/>
            <a:ext cx="2571750" cy="107156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7B52D0-C8D4-15C7-7017-875BA4887BE2}"/>
              </a:ext>
            </a:extLst>
          </p:cNvPr>
          <p:cNvCxnSpPr>
            <a:stCxn id="11" idx="3"/>
          </p:cNvCxnSpPr>
          <p:nvPr/>
        </p:nvCxnSpPr>
        <p:spPr bwMode="auto">
          <a:xfrm>
            <a:off x="2830512" y="2836894"/>
            <a:ext cx="3178176" cy="101279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359A34-5668-C31C-6689-1016A6DC4EF2}"/>
              </a:ext>
            </a:extLst>
          </p:cNvPr>
          <p:cNvCxnSpPr>
            <a:stCxn id="12" idx="1"/>
          </p:cNvCxnSpPr>
          <p:nvPr/>
        </p:nvCxnSpPr>
        <p:spPr bwMode="auto">
          <a:xfrm flipH="1">
            <a:off x="8301039" y="3908456"/>
            <a:ext cx="718169" cy="15554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5D3ED5-A538-874E-9EB4-7A316324DE88}"/>
              </a:ext>
            </a:extLst>
          </p:cNvPr>
          <p:cNvCxnSpPr>
            <a:stCxn id="9" idx="1"/>
          </p:cNvCxnSpPr>
          <p:nvPr/>
        </p:nvCxnSpPr>
        <p:spPr bwMode="auto">
          <a:xfrm flipH="1">
            <a:off x="7462838" y="2276407"/>
            <a:ext cx="1537865" cy="64141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86DB5B-85F0-2CE0-EFAB-DABCDAA1B872}"/>
              </a:ext>
            </a:extLst>
          </p:cNvPr>
          <p:cNvCxnSpPr>
            <a:stCxn id="10" idx="3"/>
          </p:cNvCxnSpPr>
          <p:nvPr/>
        </p:nvCxnSpPr>
        <p:spPr bwMode="auto">
          <a:xfrm flipV="1">
            <a:off x="3101100" y="4632325"/>
            <a:ext cx="708901" cy="64445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158" name="Rectangle 17">
            <a:extLst>
              <a:ext uri="{FF2B5EF4-FFF2-40B4-BE49-F238E27FC236}">
                <a16:creationId xmlns:a16="http://schemas.microsoft.com/office/drawing/2014/main" id="{A35E0ECC-1A24-06AD-BFD8-DFB14DF8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022976"/>
            <a:ext cx="87487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nl-NL" altLang="es-ES" dirty="0">
                <a:latin typeface="+mn-lt"/>
              </a:rPr>
              <a:t>University of Bologna, Laurentius de </a:t>
            </a:r>
            <a:r>
              <a:rPr lang="nl-NL" altLang="es-ES" dirty="0" err="1">
                <a:latin typeface="+mn-lt"/>
              </a:rPr>
              <a:t>Voltolina</a:t>
            </a:r>
            <a:r>
              <a:rPr lang="nl-NL" altLang="es-ES" dirty="0">
                <a:latin typeface="+mn-lt"/>
              </a:rPr>
              <a:t> 14th </a:t>
            </a:r>
            <a:r>
              <a:rPr lang="nl-NL" altLang="es-ES" dirty="0" err="1">
                <a:latin typeface="+mn-lt"/>
              </a:rPr>
              <a:t>century</a:t>
            </a:r>
            <a:r>
              <a:rPr lang="nl-NL" altLang="es-ES" dirty="0">
                <a:latin typeface="+mn-lt"/>
              </a:rPr>
              <a:t> </a:t>
            </a:r>
            <a:r>
              <a:rPr lang="nl-NL" altLang="es-ES" dirty="0" err="1">
                <a:latin typeface="+mn-lt"/>
              </a:rPr>
              <a:t>lecture</a:t>
            </a:r>
            <a:endParaRPr lang="es-ES" altLang="es-ES" dirty="0">
              <a:latin typeface="+mn-lt"/>
            </a:endParaRPr>
          </a:p>
        </p:txBody>
      </p:sp>
      <p:sp>
        <p:nvSpPr>
          <p:cNvPr id="6159" name="Rectangle 19">
            <a:extLst>
              <a:ext uri="{FF2B5EF4-FFF2-40B4-BE49-F238E27FC236}">
                <a16:creationId xmlns:a16="http://schemas.microsoft.com/office/drawing/2014/main" id="{7EC55214-9251-4D85-D8BE-DE08D69E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1. Introduction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914A406-EF24-4377-0173-1D74D1DD9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teaching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3F9597E3-2CAC-C010-4DD1-F014092F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634880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The Nyquist Stability Criterion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ED24EE-E6CC-595C-889A-74B510F2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C193F7-A5AC-7F41-8DDB-B90DE30F3BD2}"/>
              </a:ext>
            </a:extLst>
          </p:cNvPr>
          <p:cNvSpPr txBox="1"/>
          <p:nvPr/>
        </p:nvSpPr>
        <p:spPr>
          <a:xfrm>
            <a:off x="161365" y="777798"/>
            <a:ext cx="12030635" cy="588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Concepts analyzed and learning outcomes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s-E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Summary of fundamental theory</a:t>
            </a: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References related to this concept</a:t>
            </a:r>
            <a:r>
              <a:rPr lang="en-US" sz="2400" b="0" i="0" u="none" strike="noStrike" baseline="0" dirty="0"/>
              <a:t> </a:t>
            </a: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Interactive application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Homework</a:t>
            </a:r>
            <a:endParaRPr lang="en-U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851973-A51E-827D-DEB9-37B34746319F}"/>
              </a:ext>
            </a:extLst>
          </p:cNvPr>
          <p:cNvSpPr txBox="1"/>
          <p:nvPr/>
        </p:nvSpPr>
        <p:spPr>
          <a:xfrm>
            <a:off x="637794" y="1641455"/>
            <a:ext cx="948461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Nyquist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criterion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role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Nyquist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462F0B-1E4D-A7BE-AD88-7AFF69483E03}"/>
              </a:ext>
            </a:extLst>
          </p:cNvPr>
          <p:cNvSpPr txBox="1"/>
          <p:nvPr/>
        </p:nvSpPr>
        <p:spPr>
          <a:xfrm>
            <a:off x="555498" y="3598271"/>
            <a:ext cx="11322558" cy="65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20"/>
              </a:lnSpc>
              <a:spcAft>
                <a:spcPts val="600"/>
              </a:spcAft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interactive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devoted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graphically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Nyquist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criterion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closedloop</a:t>
            </a:r>
            <a:endParaRPr lang="es-E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920"/>
              </a:lnSpc>
              <a:spcAft>
                <a:spcPts val="600"/>
              </a:spcAft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can be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analyzed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open-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Cauchy’s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theorem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agen 6" descr="Gráfico, Gráfico de burbujas&#10;&#10;Descripción generada automáticamente">
            <a:hlinkClick r:id="rId3" action="ppaction://program"/>
            <a:extLst>
              <a:ext uri="{FF2B5EF4-FFF2-40B4-BE49-F238E27FC236}">
                <a16:creationId xmlns:a16="http://schemas.microsoft.com/office/drawing/2014/main" id="{427DAF97-8F90-2D64-8205-A0862D3F4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15" y="4342377"/>
            <a:ext cx="3837827" cy="21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2629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3F9597E3-2CAC-C010-4DD1-F014092F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634880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PID Control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ED24EE-E6CC-595C-889A-74B510F2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C193F7-A5AC-7F41-8DDB-B90DE30F3BD2}"/>
              </a:ext>
            </a:extLst>
          </p:cNvPr>
          <p:cNvSpPr txBox="1"/>
          <p:nvPr/>
        </p:nvSpPr>
        <p:spPr>
          <a:xfrm>
            <a:off x="161365" y="777798"/>
            <a:ext cx="12030635" cy="588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Concepts analyzed and learning outcomes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s-E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Summary of fundamental theory</a:t>
            </a: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References related to this concept</a:t>
            </a:r>
            <a:r>
              <a:rPr lang="en-US" sz="2400" b="0" i="0" u="none" strike="noStrike" baseline="0" dirty="0"/>
              <a:t> </a:t>
            </a: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Interactive application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Homework</a:t>
            </a:r>
            <a:endParaRPr lang="en-U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851973-A51E-827D-DEB9-37B34746319F}"/>
              </a:ext>
            </a:extLst>
          </p:cNvPr>
          <p:cNvSpPr txBox="1"/>
          <p:nvPr/>
        </p:nvSpPr>
        <p:spPr>
          <a:xfrm>
            <a:off x="637794" y="1641455"/>
            <a:ext cx="4301954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proportional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(P) control.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integral (I) control.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462F0B-1E4D-A7BE-AD88-7AFF69483E03}"/>
              </a:ext>
            </a:extLst>
          </p:cNvPr>
          <p:cNvSpPr txBox="1"/>
          <p:nvPr/>
        </p:nvSpPr>
        <p:spPr>
          <a:xfrm>
            <a:off x="555498" y="3598271"/>
            <a:ext cx="11322558" cy="65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20"/>
              </a:lnSpc>
              <a:spcAft>
                <a:spcPts val="600"/>
              </a:spcAft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devoted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analyzing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control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actions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PID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s-E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920"/>
              </a:lnSpc>
              <a:spcAft>
                <a:spcPts val="600"/>
              </a:spcAft>
            </a:pP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 and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domains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51C8716-0A50-3CA6-C0B3-8A313D88FD0F}"/>
              </a:ext>
            </a:extLst>
          </p:cNvPr>
          <p:cNvSpPr txBox="1"/>
          <p:nvPr/>
        </p:nvSpPr>
        <p:spPr>
          <a:xfrm>
            <a:off x="4943533" y="1654518"/>
            <a:ext cx="4391406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derivative (D) control.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PID control</a:t>
            </a:r>
          </a:p>
        </p:txBody>
      </p:sp>
      <p:pic>
        <p:nvPicPr>
          <p:cNvPr id="9" name="Imagen 8" descr="Interfaz de usuario gráfica, Gráfico&#10;&#10;Descripción generada automáticamente">
            <a:hlinkClick r:id="rId3" action="ppaction://program"/>
            <a:extLst>
              <a:ext uri="{FF2B5EF4-FFF2-40B4-BE49-F238E27FC236}">
                <a16:creationId xmlns:a16="http://schemas.microsoft.com/office/drawing/2014/main" id="{B3B4AF41-5D70-0762-F56C-97F184A7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54" y="4406765"/>
            <a:ext cx="3956966" cy="21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0468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3F9597E3-2CAC-C010-4DD1-F014092FF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62" y="634880"/>
            <a:ext cx="105390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LCSD Control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ED24EE-E6CC-595C-889A-74B510F2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C193F7-A5AC-7F41-8DDB-B90DE30F3BD2}"/>
              </a:ext>
            </a:extLst>
          </p:cNvPr>
          <p:cNvSpPr txBox="1"/>
          <p:nvPr/>
        </p:nvSpPr>
        <p:spPr>
          <a:xfrm>
            <a:off x="161365" y="777798"/>
            <a:ext cx="12030635" cy="588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endParaRPr lang="en-US" sz="240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Concepts analyzed and learning outcomes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s-E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Summary of fundamental theory</a:t>
            </a: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References related to this concept</a:t>
            </a:r>
            <a:r>
              <a:rPr lang="en-US" sz="2400" b="0" i="0" u="none" strike="noStrike" baseline="0" dirty="0"/>
              <a:t> </a:t>
            </a:r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Interactive application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1" i="1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n-US" sz="2400" b="1" i="1" u="none" strike="noStrike" baseline="0" dirty="0">
                <a:solidFill>
                  <a:srgbClr val="FF0000"/>
                </a:solidFill>
              </a:rPr>
              <a:t>Homework</a:t>
            </a:r>
            <a:endParaRPr lang="en-US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462F0B-1E4D-A7BE-AD88-7AFF69483E03}"/>
              </a:ext>
            </a:extLst>
          </p:cNvPr>
          <p:cNvSpPr txBox="1"/>
          <p:nvPr/>
        </p:nvSpPr>
        <p:spPr>
          <a:xfrm>
            <a:off x="555498" y="3598271"/>
            <a:ext cx="11322558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20"/>
              </a:lnSpc>
              <a:spcAft>
                <a:spcPts val="600"/>
              </a:spcAft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devoted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realice linear control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manual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shaping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910F4-5F2C-04C7-F581-1F17E22CBE2B}"/>
              </a:ext>
            </a:extLst>
          </p:cNvPr>
          <p:cNvSpPr txBox="1"/>
          <p:nvPr/>
        </p:nvSpPr>
        <p:spPr>
          <a:xfrm>
            <a:off x="602211" y="1654518"/>
            <a:ext cx="540433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inear control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(LCSD)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shaping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open-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L(s)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1CC86EB-5082-07B1-B80A-F7C3B92C8DA6}"/>
              </a:ext>
            </a:extLst>
          </p:cNvPr>
          <p:cNvSpPr txBox="1"/>
          <p:nvPr/>
        </p:nvSpPr>
        <p:spPr>
          <a:xfrm>
            <a:off x="5688964" y="1664457"/>
            <a:ext cx="6397015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Extended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es-E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and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frequency-domain</a:t>
            </a:r>
            <a:r>
              <a:rPr lang="es-E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es-E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>
            <a:hlinkClick r:id="rId3" action="ppaction://program"/>
            <a:extLst>
              <a:ext uri="{FF2B5EF4-FFF2-40B4-BE49-F238E27FC236}">
                <a16:creationId xmlns:a16="http://schemas.microsoft.com/office/drawing/2014/main" id="{7D2F1F04-44D1-C82C-90AC-2A2F03651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34" y="4021776"/>
            <a:ext cx="4249405" cy="24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6900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70C4044-6A4E-4D50-4B1C-B7A17463E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33</a:t>
            </a:fld>
            <a:endParaRPr lang="es-ES"/>
          </a:p>
        </p:txBody>
      </p:sp>
      <p:pic>
        <p:nvPicPr>
          <p:cNvPr id="265" name="Imagen 2">
            <a:extLst>
              <a:ext uri="{FF2B5EF4-FFF2-40B4-BE49-F238E27FC236}">
                <a16:creationId xmlns:a16="http://schemas.microsoft.com/office/drawing/2014/main" id="{63B385D9-945B-9847-0B46-169C3160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84" y="755526"/>
            <a:ext cx="8891588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A329BEC3-C352-8AAF-0F94-A0D5CB9E9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Interactive Tools</a:t>
            </a:r>
          </a:p>
        </p:txBody>
      </p:sp>
    </p:spTree>
    <p:extLst>
      <p:ext uri="{BB962C8B-B14F-4D97-AF65-F5344CB8AC3E}">
        <p14:creationId xmlns:p14="http://schemas.microsoft.com/office/powerpoint/2010/main" val="4261741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a computadora&#10;&#10;Descripción generada automáticamente con confianza baja">
            <a:hlinkClick r:id="rId2"/>
            <a:extLst>
              <a:ext uri="{FF2B5EF4-FFF2-40B4-BE49-F238E27FC236}">
                <a16:creationId xmlns:a16="http://schemas.microsoft.com/office/drawing/2014/main" id="{3EE5CE03-967D-B91D-A649-24B794CC8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589F55-6529-6F36-862C-2F794ECA2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17240"/>
            <a:ext cx="12191979" cy="744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s-E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Website of the book (www2.ual.es/</a:t>
            </a:r>
            <a:r>
              <a:rPr lang="en-US" altLang="es-E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icontrol</a:t>
            </a:r>
            <a:r>
              <a:rPr lang="en-US" altLang="es-E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/)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179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Marcador de número de diapositiva 3">
            <a:extLst>
              <a:ext uri="{FF2B5EF4-FFF2-40B4-BE49-F238E27FC236}">
                <a16:creationId xmlns:a16="http://schemas.microsoft.com/office/drawing/2014/main" id="{DB5E2C21-3D77-A1BA-F4F5-BB139A7019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019925" y="650398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F2BB0E-01B6-D940-AE85-081803F62E23}" type="slidenum">
              <a:rPr lang="es-ES" altLang="es-ES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s-ES" altLang="es-ES" sz="1200">
              <a:solidFill>
                <a:schemeClr val="bg1"/>
              </a:solidFill>
            </a:endParaRPr>
          </a:p>
        </p:txBody>
      </p:sp>
      <p:sp>
        <p:nvSpPr>
          <p:cNvPr id="86018" name="Text Box 3">
            <a:extLst>
              <a:ext uri="{FF2B5EF4-FFF2-40B4-BE49-F238E27FC236}">
                <a16:creationId xmlns:a16="http://schemas.microsoft.com/office/drawing/2014/main" id="{E5656467-2791-FD3D-F031-70C77D004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06" y="935526"/>
            <a:ext cx="10374924" cy="549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39302B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spcAft>
                <a:spcPct val="35000"/>
              </a:spcAft>
              <a:buFontTx/>
              <a:buChar char="•"/>
            </a:pP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philosophy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behind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interactive software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is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to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minimize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programming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effort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so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that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student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can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focus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on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learning</a:t>
            </a:r>
            <a:r>
              <a:rPr lang="es-ES" altLang="es-ES" sz="2800" dirty="0">
                <a:solidFill>
                  <a:srgbClr val="FF0000"/>
                </a:solidFill>
                <a:latin typeface="+mn-lt"/>
              </a:rPr>
              <a:t> control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concepts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just" eaLnBrk="1" hangingPunct="1">
              <a:spcBef>
                <a:spcPct val="50000"/>
              </a:spcBef>
              <a:spcAft>
                <a:spcPct val="35000"/>
              </a:spcAft>
              <a:buFontTx/>
              <a:buChar char="•"/>
            </a:pP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Interactive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tools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promote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to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understand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essential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aspects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dynamic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systems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their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control.</a:t>
            </a:r>
          </a:p>
          <a:p>
            <a:pPr algn="just" eaLnBrk="1" hangingPunct="1">
              <a:spcBef>
                <a:spcPct val="50000"/>
              </a:spcBef>
              <a:spcAft>
                <a:spcPct val="35000"/>
              </a:spcAft>
              <a:buFontTx/>
              <a:buChar char="•"/>
            </a:pP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Teaching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control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concepts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has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never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been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more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motivating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than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today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with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use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interactive software as a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teaching</a:t>
            </a:r>
            <a:r>
              <a:rPr lang="es-ES" altLang="es-E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assistant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just" eaLnBrk="1" hangingPunct="1">
              <a:spcBef>
                <a:spcPct val="50000"/>
              </a:spcBef>
              <a:spcAft>
                <a:spcPct val="35000"/>
              </a:spcAft>
              <a:buFontTx/>
              <a:buChar char="•"/>
            </a:pP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Interactive control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tools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reinforce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fundamental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aspects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basic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 control </a:t>
            </a:r>
            <a:r>
              <a:rPr lang="es-ES" altLang="es-ES" sz="2800" dirty="0" err="1">
                <a:solidFill>
                  <a:schemeClr val="tx1"/>
                </a:solidFill>
                <a:latin typeface="+mn-lt"/>
              </a:rPr>
              <a:t>concepts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system</a:t>
            </a:r>
            <a:r>
              <a:rPr lang="es-ES" altLang="es-E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dynamics</a:t>
            </a:r>
            <a:r>
              <a:rPr lang="es-ES" altLang="es-ES" sz="28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stability</a:t>
            </a:r>
            <a:r>
              <a:rPr lang="es-ES" altLang="es-ES" sz="28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feedback</a:t>
            </a:r>
            <a:r>
              <a:rPr lang="es-ES" altLang="es-ES" sz="2800" dirty="0">
                <a:solidFill>
                  <a:srgbClr val="FF0000"/>
                </a:solidFill>
                <a:latin typeface="+mn-lt"/>
              </a:rPr>
              <a:t>, and </a:t>
            </a:r>
            <a:r>
              <a:rPr lang="es-ES" altLang="es-ES" sz="2800" dirty="0" err="1">
                <a:solidFill>
                  <a:srgbClr val="FF0000"/>
                </a:solidFill>
                <a:latin typeface="+mn-lt"/>
              </a:rPr>
              <a:t>compensation</a:t>
            </a:r>
            <a:r>
              <a:rPr lang="es-ES" altLang="es-ES" sz="28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93EA803-C134-B319-ECE7-597A81F38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7" name="Picture 9" descr="Karl Johan Åströ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56" y="1091444"/>
            <a:ext cx="14287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10" descr="Tore Häggl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33" y="989844"/>
            <a:ext cx="14843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11" descr="http://dit-archives.epfl.ch/FI99/auteurs/YPigue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60" y="1015244"/>
            <a:ext cx="13081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0" name="Rectangle 12"/>
          <p:cNvSpPr>
            <a:spLocks noChangeArrowheads="1"/>
          </p:cNvSpPr>
          <p:nvPr/>
        </p:nvSpPr>
        <p:spPr bwMode="auto">
          <a:xfrm>
            <a:off x="1771431" y="2993269"/>
            <a:ext cx="23098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 sz="24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20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>
                <a:solidFill>
                  <a:schemeClr val="tx1"/>
                </a:solidFill>
              </a:rPr>
              <a:t>Karl J. Åström</a:t>
            </a:r>
          </a:p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>
                <a:solidFill>
                  <a:schemeClr val="tx1"/>
                </a:solidFill>
              </a:rPr>
              <a:t>Lund Univ.</a:t>
            </a:r>
            <a:endParaRPr lang="es-ES" altLang="x-none" sz="1600">
              <a:solidFill>
                <a:schemeClr val="tx1"/>
              </a:solidFill>
            </a:endParaRPr>
          </a:p>
        </p:txBody>
      </p:sp>
      <p:sp>
        <p:nvSpPr>
          <p:cNvPr id="87051" name="Rectangle 13"/>
          <p:cNvSpPr>
            <a:spLocks noChangeArrowheads="1"/>
          </p:cNvSpPr>
          <p:nvPr/>
        </p:nvSpPr>
        <p:spPr bwMode="auto">
          <a:xfrm>
            <a:off x="4508445" y="2993269"/>
            <a:ext cx="23098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 sz="24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20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>
                <a:solidFill>
                  <a:schemeClr val="tx1"/>
                </a:solidFill>
              </a:rPr>
              <a:t>Tore Hagglünd</a:t>
            </a:r>
          </a:p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>
                <a:solidFill>
                  <a:schemeClr val="tx1"/>
                </a:solidFill>
              </a:rPr>
              <a:t>Lund Univ.</a:t>
            </a:r>
            <a:endParaRPr lang="es-ES" altLang="x-none" sz="1600">
              <a:solidFill>
                <a:schemeClr val="tx1"/>
              </a:solidFill>
            </a:endParaRPr>
          </a:p>
        </p:txBody>
      </p:sp>
      <p:sp>
        <p:nvSpPr>
          <p:cNvPr id="87052" name="Rectangle 14"/>
          <p:cNvSpPr>
            <a:spLocks noChangeArrowheads="1"/>
          </p:cNvSpPr>
          <p:nvPr/>
        </p:nvSpPr>
        <p:spPr bwMode="auto">
          <a:xfrm>
            <a:off x="7218410" y="2993269"/>
            <a:ext cx="23098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 sz="24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20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>
                <a:solidFill>
                  <a:schemeClr val="tx1"/>
                </a:solidFill>
              </a:rPr>
              <a:t>Yves Piguet</a:t>
            </a:r>
          </a:p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>
                <a:solidFill>
                  <a:schemeClr val="tx1"/>
                </a:solidFill>
              </a:rPr>
              <a:t>Calerga</a:t>
            </a:r>
            <a:endParaRPr lang="es-ES" altLang="x-none" sz="1600">
              <a:solidFill>
                <a:schemeClr val="tx1"/>
              </a:solidFill>
            </a:endParaRPr>
          </a:p>
        </p:txBody>
      </p:sp>
      <p:sp>
        <p:nvSpPr>
          <p:cNvPr id="87053" name="Rectangle 17"/>
          <p:cNvSpPr>
            <a:spLocks noChangeArrowheads="1"/>
          </p:cNvSpPr>
          <p:nvPr/>
        </p:nvSpPr>
        <p:spPr bwMode="auto">
          <a:xfrm>
            <a:off x="1524000" y="0"/>
            <a:ext cx="91440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>
              <a:solidFill>
                <a:schemeClr val="tx1"/>
              </a:solidFill>
            </a:endParaRPr>
          </a:p>
        </p:txBody>
      </p:sp>
      <p:pic>
        <p:nvPicPr>
          <p:cNvPr id="87054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02" y="3861632"/>
            <a:ext cx="1147762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5" name="Rectangle 20"/>
          <p:cNvSpPr>
            <a:spLocks noChangeArrowheads="1"/>
          </p:cNvSpPr>
          <p:nvPr/>
        </p:nvSpPr>
        <p:spPr bwMode="auto">
          <a:xfrm>
            <a:off x="1619002" y="5819019"/>
            <a:ext cx="23098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 sz="24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20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>
                <a:solidFill>
                  <a:schemeClr val="tx1"/>
                </a:solidFill>
              </a:rPr>
              <a:t>José Manuel Diaz</a:t>
            </a:r>
          </a:p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>
                <a:solidFill>
                  <a:schemeClr val="tx1"/>
                </a:solidFill>
              </a:rPr>
              <a:t>UNED</a:t>
            </a:r>
            <a:endParaRPr lang="es-ES" altLang="x-none" sz="1600">
              <a:solidFill>
                <a:schemeClr val="tx1"/>
              </a:solidFill>
            </a:endParaRPr>
          </a:p>
        </p:txBody>
      </p:sp>
      <p:pic>
        <p:nvPicPr>
          <p:cNvPr id="87056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07" y="4228344"/>
            <a:ext cx="136048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7" name="Rectangle 22"/>
          <p:cNvSpPr>
            <a:spLocks noChangeArrowheads="1"/>
          </p:cNvSpPr>
          <p:nvPr/>
        </p:nvSpPr>
        <p:spPr bwMode="auto">
          <a:xfrm>
            <a:off x="4508445" y="5863469"/>
            <a:ext cx="23098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 sz="24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20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55600" algn="l"/>
              </a:tabLst>
              <a:defRPr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55600" algn="l"/>
              </a:tabLst>
              <a:defRPr sz="1600">
                <a:solidFill>
                  <a:srgbClr val="39302B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 dirty="0">
                <a:solidFill>
                  <a:schemeClr val="tx1"/>
                </a:solidFill>
              </a:rPr>
              <a:t>Daniel E. Rivera</a:t>
            </a:r>
          </a:p>
          <a:p>
            <a:pPr algn="ctr" eaLnBrk="1" hangingPunct="1">
              <a:spcBef>
                <a:spcPct val="0"/>
              </a:spcBef>
              <a:buFont typeface="Wingdings" charset="2"/>
              <a:buNone/>
            </a:pPr>
            <a:r>
              <a:rPr lang="en-US" altLang="x-none" sz="1600" dirty="0">
                <a:solidFill>
                  <a:schemeClr val="tx1"/>
                </a:solidFill>
              </a:rPr>
              <a:t>ASU Univ.</a:t>
            </a:r>
            <a:endParaRPr lang="es-ES" altLang="x-none" sz="1600" dirty="0">
              <a:solidFill>
                <a:schemeClr val="tx1"/>
              </a:solidFill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D582B138-CE33-7C47-A890-DF84350C8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5" y="-12700"/>
            <a:ext cx="1027588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Acknowledgment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90625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4">
            <a:extLst>
              <a:ext uri="{FF2B5EF4-FFF2-40B4-BE49-F238E27FC236}">
                <a16:creationId xmlns:a16="http://schemas.microsoft.com/office/drawing/2014/main" id="{4FF6A958-B2A7-5644-833E-0632350A3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672" y="1513509"/>
            <a:ext cx="6723062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3686" tIns="51843" rIns="103686" bIns="51843" anchor="ctr"/>
          <a:lstStyle>
            <a:lvl1pPr defTabSz="1030288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defTabSz="1030288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defTabSz="1030288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defTabSz="1030288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defTabSz="1030288"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defTabSz="1030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>
              <a:lnSpc>
                <a:spcPct val="155000"/>
              </a:lnSpc>
            </a:pPr>
            <a:r>
              <a:rPr lang="es-ES" altLang="es-ES" sz="5400" b="1" dirty="0" err="1">
                <a:latin typeface="+mj-lt"/>
              </a:rPr>
              <a:t>Thank</a:t>
            </a:r>
            <a:r>
              <a:rPr lang="es-ES" altLang="es-ES" sz="5400" b="1" dirty="0">
                <a:latin typeface="+mj-lt"/>
              </a:rPr>
              <a:t> </a:t>
            </a:r>
            <a:r>
              <a:rPr lang="es-ES" altLang="es-ES" sz="5400" b="1" dirty="0" err="1">
                <a:latin typeface="+mj-lt"/>
              </a:rPr>
              <a:t>you</a:t>
            </a:r>
            <a:endParaRPr lang="es-ES" altLang="es-ES" sz="5400" b="1" dirty="0">
              <a:latin typeface="+mj-lt"/>
            </a:endParaRPr>
          </a:p>
          <a:p>
            <a:pPr algn="ctr">
              <a:lnSpc>
                <a:spcPct val="155000"/>
              </a:lnSpc>
            </a:pPr>
            <a:r>
              <a:rPr lang="es-ES" altLang="es-ES" sz="5400" b="1" dirty="0" err="1">
                <a:latin typeface="+mj-lt"/>
              </a:rPr>
              <a:t>for</a:t>
            </a:r>
            <a:r>
              <a:rPr lang="es-ES" altLang="es-ES" sz="5400" b="1" dirty="0">
                <a:latin typeface="+mj-lt"/>
              </a:rPr>
              <a:t> </a:t>
            </a:r>
            <a:r>
              <a:rPr lang="es-ES" altLang="es-ES" sz="5400" b="1" dirty="0" err="1">
                <a:latin typeface="+mj-lt"/>
              </a:rPr>
              <a:t>your</a:t>
            </a:r>
            <a:r>
              <a:rPr lang="es-ES" altLang="es-ES" sz="5400" b="1" dirty="0">
                <a:latin typeface="+mj-lt"/>
              </a:rPr>
              <a:t> </a:t>
            </a:r>
            <a:r>
              <a:rPr lang="es-ES" altLang="es-ES" sz="5400" b="1" dirty="0" err="1">
                <a:latin typeface="+mj-lt"/>
              </a:rPr>
              <a:t>attention</a:t>
            </a:r>
            <a:endParaRPr lang="es-ES" altLang="es-ES" sz="5400" b="1" dirty="0">
              <a:latin typeface="+mj-lt"/>
            </a:endParaRPr>
          </a:p>
          <a:p>
            <a:pPr algn="ctr">
              <a:lnSpc>
                <a:spcPct val="155000"/>
              </a:lnSpc>
            </a:pPr>
            <a:r>
              <a:rPr lang="es-ES" altLang="es-ES" sz="5400" b="1" dirty="0">
                <a:latin typeface="+mj-lt"/>
              </a:rPr>
              <a:t>and </a:t>
            </a:r>
            <a:r>
              <a:rPr lang="es-ES" altLang="es-ES" sz="5400" b="1" dirty="0" err="1">
                <a:latin typeface="+mj-lt"/>
              </a:rPr>
              <a:t>questions</a:t>
            </a:r>
            <a:r>
              <a:rPr lang="es-ES" altLang="es-ES" sz="5400" b="1" dirty="0">
                <a:latin typeface="+mj-lt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2794425-5CF2-47EC-9E8C-F5DC1B29A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25" y="825500"/>
            <a:ext cx="4239489" cy="304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5E84B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1614BFB0-B1A3-92D0-ED8B-9044C12A1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304" y="3988123"/>
            <a:ext cx="809625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es-ES" altLang="es-ES" sz="2400" dirty="0" err="1">
                <a:solidFill>
                  <a:srgbClr val="FF0000"/>
                </a:solidFill>
                <a:latin typeface="+mn-lt"/>
              </a:rPr>
              <a:t>Teaching</a:t>
            </a:r>
            <a:r>
              <a:rPr lang="es-ES" altLang="es-ES" sz="2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s-ES" altLang="es-ES" sz="2400" dirty="0">
                <a:latin typeface="+mn-lt"/>
              </a:rPr>
              <a:t>and</a:t>
            </a:r>
            <a:r>
              <a:rPr lang="es-ES" altLang="es-ES" sz="2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s-ES" altLang="es-ES" sz="2400" dirty="0" err="1">
                <a:solidFill>
                  <a:srgbClr val="FF0000"/>
                </a:solidFill>
                <a:latin typeface="+mn-lt"/>
              </a:rPr>
              <a:t>learning</a:t>
            </a:r>
            <a:r>
              <a:rPr lang="es-ES" altLang="es-ES" sz="2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s-ES" altLang="es-ES" sz="2400" dirty="0">
                <a:latin typeface="+mn-lt"/>
              </a:rPr>
              <a:t>are </a:t>
            </a:r>
            <a:r>
              <a:rPr lang="es-ES" altLang="es-ES" sz="2400" dirty="0" err="1">
                <a:latin typeface="+mn-lt"/>
              </a:rPr>
              <a:t>two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different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things</a:t>
            </a:r>
            <a:br>
              <a:rPr lang="es-ES" altLang="es-ES" sz="2400" dirty="0">
                <a:latin typeface="+mn-lt"/>
              </a:rPr>
            </a:br>
            <a:r>
              <a:rPr lang="es-ES" altLang="es-ES" sz="2400" dirty="0" err="1">
                <a:latin typeface="+mn-lt"/>
              </a:rPr>
              <a:t>It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is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possible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teaching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without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learning</a:t>
            </a:r>
            <a:br>
              <a:rPr lang="es-ES" altLang="es-ES" sz="2400" dirty="0">
                <a:latin typeface="+mn-lt"/>
              </a:rPr>
            </a:br>
            <a:r>
              <a:rPr lang="es-ES" altLang="es-ES" sz="2400" dirty="0" err="1">
                <a:latin typeface="+mn-lt"/>
              </a:rPr>
              <a:t>It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is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possible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learning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without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teaching</a:t>
            </a:r>
            <a:r>
              <a:rPr lang="es-ES" altLang="es-ES" sz="2400" dirty="0">
                <a:latin typeface="+mn-lt"/>
              </a:rPr>
              <a:t> </a:t>
            </a:r>
            <a:br>
              <a:rPr lang="es-ES" altLang="es-ES" sz="2400" dirty="0">
                <a:latin typeface="+mn-lt"/>
              </a:rPr>
            </a:br>
            <a:r>
              <a:rPr lang="es-ES" altLang="es-ES" sz="2400" dirty="0">
                <a:latin typeface="+mn-lt"/>
              </a:rPr>
              <a:t>And </a:t>
            </a:r>
            <a:r>
              <a:rPr lang="es-ES" altLang="es-ES" sz="2400" dirty="0" err="1">
                <a:latin typeface="+mn-lt"/>
              </a:rPr>
              <a:t>even</a:t>
            </a:r>
            <a:r>
              <a:rPr lang="es-ES" altLang="es-ES" sz="2400" dirty="0">
                <a:latin typeface="+mn-lt"/>
              </a:rPr>
              <a:t> more </a:t>
            </a:r>
            <a:r>
              <a:rPr lang="es-ES" altLang="es-ES" sz="2400" dirty="0" err="1">
                <a:latin typeface="+mn-lt"/>
              </a:rPr>
              <a:t>it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is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possible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learning</a:t>
            </a:r>
            <a:r>
              <a:rPr lang="es-ES" altLang="es-ES" sz="2400" dirty="0">
                <a:latin typeface="+mn-lt"/>
              </a:rPr>
              <a:t> </a:t>
            </a:r>
            <a:r>
              <a:rPr lang="es-ES" altLang="es-ES" sz="2400" dirty="0" err="1">
                <a:solidFill>
                  <a:srgbClr val="FF0000"/>
                </a:solidFill>
                <a:latin typeface="+mn-lt"/>
              </a:rPr>
              <a:t>despite</a:t>
            </a:r>
            <a:r>
              <a:rPr lang="es-ES" altLang="es-ES" sz="2400" dirty="0">
                <a:solidFill>
                  <a:srgbClr val="000066"/>
                </a:solidFill>
                <a:latin typeface="+mn-lt"/>
              </a:rPr>
              <a:t> </a:t>
            </a:r>
            <a:r>
              <a:rPr lang="es-ES" altLang="es-ES" sz="2400" dirty="0" err="1">
                <a:latin typeface="+mn-lt"/>
              </a:rPr>
              <a:t>teaching</a:t>
            </a:r>
            <a:endParaRPr lang="es-ES" altLang="es-ES" sz="2400" dirty="0">
              <a:latin typeface="+mn-lt"/>
            </a:endParaRPr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id="{CE6B53B0-B4A7-F7FE-1CA0-0DA9E1931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1. Introduction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4FBE9CD-F9BB-DC29-37C0-F32BEDADF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teaching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_s1033">
            <a:extLst>
              <a:ext uri="{FF2B5EF4-FFF2-40B4-BE49-F238E27FC236}">
                <a16:creationId xmlns:a16="http://schemas.microsoft.com/office/drawing/2014/main" id="{B79AE8FF-D856-F8ED-0DA4-B5DBEA24C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4652964"/>
            <a:ext cx="1085850" cy="1085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endParaRPr lang="es-ES" altLang="es-ES" sz="1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Emphasize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Time on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Task</a:t>
            </a:r>
          </a:p>
          <a:p>
            <a:pPr algn="ctr" eaLnBrk="1" hangingPunct="1"/>
            <a:endParaRPr lang="es-ES" altLang="es-ES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26" name="_s1028">
            <a:extLst>
              <a:ext uri="{FF2B5EF4-FFF2-40B4-BE49-F238E27FC236}">
                <a16:creationId xmlns:a16="http://schemas.microsoft.com/office/drawing/2014/main" id="{37B7E138-AC2A-8C91-F312-8E116D9F756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0263" y="3052764"/>
            <a:ext cx="423863" cy="336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9227" name="_s1030">
            <a:extLst>
              <a:ext uri="{FF2B5EF4-FFF2-40B4-BE49-F238E27FC236}">
                <a16:creationId xmlns:a16="http://schemas.microsoft.com/office/drawing/2014/main" id="{9469C5A8-71C8-60B8-D71B-34E4EA49B9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62301" y="3848102"/>
            <a:ext cx="527050" cy="122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9228" name="_s1032">
            <a:extLst>
              <a:ext uri="{FF2B5EF4-FFF2-40B4-BE49-F238E27FC236}">
                <a16:creationId xmlns:a16="http://schemas.microsoft.com/office/drawing/2014/main" id="{FE045732-9557-0EC4-C932-87FB82877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49676" y="4216402"/>
            <a:ext cx="233363" cy="488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9229" name="_s1034">
            <a:extLst>
              <a:ext uri="{FF2B5EF4-FFF2-40B4-BE49-F238E27FC236}">
                <a16:creationId xmlns:a16="http://schemas.microsoft.com/office/drawing/2014/main" id="{5DC7A8E1-E122-D0D1-A001-DCFB0E2545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2938" y="4216402"/>
            <a:ext cx="236538" cy="487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9230" name="_s1036">
            <a:extLst>
              <a:ext uri="{FF2B5EF4-FFF2-40B4-BE49-F238E27FC236}">
                <a16:creationId xmlns:a16="http://schemas.microsoft.com/office/drawing/2014/main" id="{8687153B-FB5F-5761-3100-EEA3DFEBA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26" y="3848102"/>
            <a:ext cx="528638" cy="120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9231" name="_s1038">
            <a:extLst>
              <a:ext uri="{FF2B5EF4-FFF2-40B4-BE49-F238E27FC236}">
                <a16:creationId xmlns:a16="http://schemas.microsoft.com/office/drawing/2014/main" id="{13C8C873-2640-A8E4-967B-31079B3967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1851" y="3051177"/>
            <a:ext cx="423863" cy="338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9232" name="_s1040">
            <a:extLst>
              <a:ext uri="{FF2B5EF4-FFF2-40B4-BE49-F238E27FC236}">
                <a16:creationId xmlns:a16="http://schemas.microsoft.com/office/drawing/2014/main" id="{A304A3C1-35BD-DDB1-D289-2A6D32F344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17988" y="2643189"/>
            <a:ext cx="0" cy="542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s-ES"/>
          </a:p>
        </p:txBody>
      </p:sp>
      <p:sp>
        <p:nvSpPr>
          <p:cNvPr id="9233" name="_s1029">
            <a:extLst>
              <a:ext uri="{FF2B5EF4-FFF2-40B4-BE49-F238E27FC236}">
                <a16:creationId xmlns:a16="http://schemas.microsoft.com/office/drawing/2014/main" id="{C738511C-39B2-5C4E-44D0-0A18B40A6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888" y="2170114"/>
            <a:ext cx="1085850" cy="1085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Diverse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ways of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Learning</a:t>
            </a:r>
          </a:p>
        </p:txBody>
      </p:sp>
      <p:sp>
        <p:nvSpPr>
          <p:cNvPr id="9234" name="_s1031">
            <a:extLst>
              <a:ext uri="{FF2B5EF4-FFF2-40B4-BE49-F238E27FC236}">
                <a16:creationId xmlns:a16="http://schemas.microsoft.com/office/drawing/2014/main" id="{1DCF6720-1D0D-C2CB-8B8E-86E993FD8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563" y="3548064"/>
            <a:ext cx="1085850" cy="1085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  <a:p>
            <a:pPr algn="ctr" eaLnBrk="1" hangingPunct="1"/>
            <a:r>
              <a:rPr lang="es-ES" altLang="es-ES" sz="1200" dirty="0">
                <a:solidFill>
                  <a:schemeClr val="bg1"/>
                </a:solidFill>
                <a:latin typeface="Arial" panose="020B0604020202020204" pitchFamily="34" charset="0"/>
              </a:rPr>
              <a:t>High</a:t>
            </a:r>
          </a:p>
          <a:p>
            <a:pPr algn="ctr" eaLnBrk="1" hangingPunct="1"/>
            <a:r>
              <a:rPr lang="es-ES" altLang="es-E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Expectations</a:t>
            </a:r>
            <a:endParaRPr lang="es-ES" altLang="es-E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35" name="_s1035">
            <a:extLst>
              <a:ext uri="{FF2B5EF4-FFF2-40B4-BE49-F238E27FC236}">
                <a16:creationId xmlns:a16="http://schemas.microsoft.com/office/drawing/2014/main" id="{6EDCB348-7356-C8C5-1947-A1C8E9107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4651377"/>
            <a:ext cx="1085850" cy="1085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Prompt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Feedback</a:t>
            </a:r>
          </a:p>
        </p:txBody>
      </p:sp>
      <p:sp>
        <p:nvSpPr>
          <p:cNvPr id="9236" name="_s1037">
            <a:extLst>
              <a:ext uri="{FF2B5EF4-FFF2-40B4-BE49-F238E27FC236}">
                <a16:creationId xmlns:a16="http://schemas.microsoft.com/office/drawing/2014/main" id="{E3E23EF1-EE2F-161B-3D8B-FBE3F1D22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2563" y="3546477"/>
            <a:ext cx="1085850" cy="1085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Active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Learning</a:t>
            </a:r>
          </a:p>
        </p:txBody>
      </p:sp>
      <p:sp>
        <p:nvSpPr>
          <p:cNvPr id="9237" name="_s1039">
            <a:extLst>
              <a:ext uri="{FF2B5EF4-FFF2-40B4-BE49-F238E27FC236}">
                <a16:creationId xmlns:a16="http://schemas.microsoft.com/office/drawing/2014/main" id="{7FD75E48-DE6E-6954-2AB5-9244F077A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8" y="2170114"/>
            <a:ext cx="1085850" cy="1085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Cooperation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Among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Students</a:t>
            </a:r>
          </a:p>
        </p:txBody>
      </p:sp>
      <p:sp>
        <p:nvSpPr>
          <p:cNvPr id="9238" name="_s1041">
            <a:extLst>
              <a:ext uri="{FF2B5EF4-FFF2-40B4-BE49-F238E27FC236}">
                <a16:creationId xmlns:a16="http://schemas.microsoft.com/office/drawing/2014/main" id="{586B1DA9-6C18-60F6-E754-F4257E923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1557339"/>
            <a:ext cx="1085850" cy="1085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Student-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Faculty</a:t>
            </a:r>
          </a:p>
          <a:p>
            <a:pPr algn="ctr" eaLnBrk="1" hangingPunct="1"/>
            <a:r>
              <a:rPr lang="es-ES" altLang="es-ES" sz="1200">
                <a:solidFill>
                  <a:schemeClr val="bg1"/>
                </a:solidFill>
                <a:latin typeface="Arial" panose="020B0604020202020204" pitchFamily="34" charset="0"/>
              </a:rPr>
              <a:t>Contact</a:t>
            </a:r>
          </a:p>
        </p:txBody>
      </p:sp>
      <p:pic>
        <p:nvPicPr>
          <p:cNvPr id="9239" name="Picture 17">
            <a:extLst>
              <a:ext uri="{FF2B5EF4-FFF2-40B4-BE49-F238E27FC236}">
                <a16:creationId xmlns:a16="http://schemas.microsoft.com/office/drawing/2014/main" id="{A6824924-50D7-FC8F-C762-CF298D731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1" y="3089277"/>
            <a:ext cx="1390650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5E84B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19">
            <a:extLst>
              <a:ext uri="{FF2B5EF4-FFF2-40B4-BE49-F238E27FC236}">
                <a16:creationId xmlns:a16="http://schemas.microsoft.com/office/drawing/2014/main" id="{D6845B80-D471-1CE1-B49B-36EBE37D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164" y="2906467"/>
            <a:ext cx="4033837" cy="110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s-ES" altLang="es-ES" dirty="0" err="1">
                <a:solidFill>
                  <a:srgbClr val="FF0000"/>
                </a:solidFill>
                <a:latin typeface="+mn-lt"/>
              </a:rPr>
              <a:t>Teach</a:t>
            </a:r>
            <a:r>
              <a:rPr lang="es-ES" altLang="es-ES" dirty="0">
                <a:solidFill>
                  <a:srgbClr val="FF0000"/>
                </a:solidFill>
                <a:latin typeface="+mn-lt"/>
              </a:rPr>
              <a:t>:</a:t>
            </a:r>
            <a:r>
              <a:rPr lang="es-ES" altLang="es-ES" dirty="0">
                <a:solidFill>
                  <a:srgbClr val="004C30"/>
                </a:solidFill>
                <a:latin typeface="+mn-lt"/>
              </a:rPr>
              <a:t> </a:t>
            </a:r>
            <a:r>
              <a:rPr lang="es-ES" altLang="es-ES" i="1" dirty="0">
                <a:latin typeface="+mn-lt"/>
              </a:rPr>
              <a:t>(Del lat. </a:t>
            </a:r>
            <a:r>
              <a:rPr lang="es-ES" altLang="es-ES" i="1" dirty="0" err="1">
                <a:latin typeface="+mn-lt"/>
              </a:rPr>
              <a:t>vulg</a:t>
            </a:r>
            <a:r>
              <a:rPr lang="es-ES" altLang="es-ES" i="1" dirty="0">
                <a:latin typeface="+mn-lt"/>
              </a:rPr>
              <a:t>. </a:t>
            </a:r>
            <a:r>
              <a:rPr lang="es-ES" altLang="es-ES" i="1" dirty="0" err="1">
                <a:latin typeface="+mn-lt"/>
              </a:rPr>
              <a:t>Insigna</a:t>
            </a:r>
            <a:r>
              <a:rPr lang="es-ES" altLang="es-ES" i="1" dirty="0">
                <a:latin typeface="+mn-lt"/>
              </a:rPr>
              <a:t>- re)</a:t>
            </a:r>
            <a:r>
              <a:rPr lang="es-ES" altLang="es-ES" dirty="0">
                <a:latin typeface="+mn-lt"/>
              </a:rPr>
              <a:t> </a:t>
            </a:r>
            <a:r>
              <a:rPr lang="en-US" altLang="es-ES" dirty="0">
                <a:latin typeface="+mn-lt"/>
              </a:rPr>
              <a:t>Show or expose something, to be seen and appreciated</a:t>
            </a:r>
            <a:r>
              <a:rPr lang="es-ES" altLang="es-ES" dirty="0">
                <a:latin typeface="+mn-lt"/>
              </a:rPr>
              <a:t>.</a:t>
            </a:r>
          </a:p>
        </p:txBody>
      </p:sp>
      <p:sp>
        <p:nvSpPr>
          <p:cNvPr id="9220" name="Text Box 20">
            <a:extLst>
              <a:ext uri="{FF2B5EF4-FFF2-40B4-BE49-F238E27FC236}">
                <a16:creationId xmlns:a16="http://schemas.microsoft.com/office/drawing/2014/main" id="{FB2888A1-3E67-CF0A-B4D4-A8336BD71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950" y="1904755"/>
            <a:ext cx="4083050" cy="75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s-ES" altLang="es-ES" dirty="0" err="1">
                <a:solidFill>
                  <a:srgbClr val="FF0000"/>
                </a:solidFill>
                <a:latin typeface="+mn-lt"/>
              </a:rPr>
              <a:t>Education</a:t>
            </a:r>
            <a:r>
              <a:rPr lang="es-ES" altLang="es-ES" dirty="0">
                <a:solidFill>
                  <a:srgbClr val="FF0000"/>
                </a:solidFill>
                <a:latin typeface="+mn-lt"/>
              </a:rPr>
              <a:t>:</a:t>
            </a:r>
            <a:r>
              <a:rPr lang="es-ES" altLang="es-ES" dirty="0">
                <a:solidFill>
                  <a:srgbClr val="004C30"/>
                </a:solidFill>
                <a:latin typeface="+mn-lt"/>
              </a:rPr>
              <a:t> </a:t>
            </a:r>
            <a:r>
              <a:rPr lang="en-US" altLang="es-ES" dirty="0">
                <a:latin typeface="+mn-lt"/>
              </a:rPr>
              <a:t>Instruction by means of the teacher action</a:t>
            </a:r>
            <a:r>
              <a:rPr lang="es-ES" altLang="es-ES" dirty="0">
                <a:latin typeface="+mn-lt"/>
              </a:rPr>
              <a:t>.</a:t>
            </a:r>
          </a:p>
        </p:txBody>
      </p:sp>
      <p:sp>
        <p:nvSpPr>
          <p:cNvPr id="9221" name="Text Box 21">
            <a:extLst>
              <a:ext uri="{FF2B5EF4-FFF2-40B4-BE49-F238E27FC236}">
                <a16:creationId xmlns:a16="http://schemas.microsoft.com/office/drawing/2014/main" id="{416DA625-9D6E-E516-3127-736DAA8C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0" y="4382842"/>
            <a:ext cx="4051300" cy="110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just" eaLnBrk="1" hangingPunct="1">
              <a:lnSpc>
                <a:spcPct val="125000"/>
              </a:lnSpc>
            </a:pPr>
            <a:r>
              <a:rPr lang="es-ES" altLang="es-ES" dirty="0" err="1">
                <a:solidFill>
                  <a:srgbClr val="FF0000"/>
                </a:solidFill>
                <a:latin typeface="+mn-lt"/>
              </a:rPr>
              <a:t>Learn</a:t>
            </a:r>
            <a:r>
              <a:rPr lang="es-ES" altLang="es-ES" dirty="0">
                <a:solidFill>
                  <a:srgbClr val="FF0000"/>
                </a:solidFill>
                <a:latin typeface="+mn-lt"/>
              </a:rPr>
              <a:t>:</a:t>
            </a:r>
            <a:r>
              <a:rPr lang="es-ES" altLang="es-ES" dirty="0">
                <a:solidFill>
                  <a:srgbClr val="004C30"/>
                </a:solidFill>
                <a:latin typeface="+mn-lt"/>
              </a:rPr>
              <a:t> </a:t>
            </a:r>
            <a:r>
              <a:rPr lang="es-ES" altLang="es-ES" i="1" dirty="0">
                <a:latin typeface="+mn-lt"/>
              </a:rPr>
              <a:t>(Del lat. </a:t>
            </a:r>
            <a:r>
              <a:rPr lang="es-ES" altLang="es-ES" i="1" dirty="0" err="1">
                <a:latin typeface="+mn-lt"/>
              </a:rPr>
              <a:t>Apprehendĕre</a:t>
            </a:r>
            <a:r>
              <a:rPr lang="es-ES" altLang="es-ES" i="1" dirty="0">
                <a:latin typeface="+mn-lt"/>
              </a:rPr>
              <a:t>)</a:t>
            </a:r>
            <a:r>
              <a:rPr lang="es-ES" altLang="es-ES" dirty="0">
                <a:latin typeface="+mn-lt"/>
              </a:rPr>
              <a:t>. </a:t>
            </a:r>
            <a:r>
              <a:rPr lang="en-US" altLang="es-ES" dirty="0">
                <a:latin typeface="+mn-lt"/>
              </a:rPr>
              <a:t>Acquire knowledge of something by means of the study or experience</a:t>
            </a:r>
            <a:r>
              <a:rPr lang="es-ES" altLang="es-ES" dirty="0">
                <a:latin typeface="+mn-lt"/>
              </a:rPr>
              <a:t>.</a:t>
            </a:r>
          </a:p>
        </p:txBody>
      </p:sp>
      <p:sp>
        <p:nvSpPr>
          <p:cNvPr id="9222" name="Rectangle 22">
            <a:extLst>
              <a:ext uri="{FF2B5EF4-FFF2-40B4-BE49-F238E27FC236}">
                <a16:creationId xmlns:a16="http://schemas.microsoft.com/office/drawing/2014/main" id="{2057219A-64CC-790C-AA48-C7157316F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6085010"/>
            <a:ext cx="4953000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marL="0" indent="0" algn="ctr" eaLnBrk="1" hangingPunct="1">
              <a:spcBef>
                <a:spcPct val="20000"/>
              </a:spcBef>
            </a:pPr>
            <a:r>
              <a:rPr lang="es-ES" altLang="es-ES" sz="1400" dirty="0">
                <a:latin typeface="Arial" panose="020B0604020202020204" pitchFamily="34" charset="0"/>
              </a:rPr>
              <a:t>A. W. </a:t>
            </a:r>
            <a:r>
              <a:rPr lang="es-ES" altLang="es-ES" sz="1400" dirty="0" err="1">
                <a:latin typeface="Arial" panose="020B0604020202020204" pitchFamily="34" charset="0"/>
              </a:rPr>
              <a:t>Chickering</a:t>
            </a:r>
            <a:r>
              <a:rPr lang="es-ES" altLang="es-ES" sz="1400" dirty="0">
                <a:latin typeface="Arial" panose="020B0604020202020204" pitchFamily="34" charset="0"/>
              </a:rPr>
              <a:t> and Z. F. </a:t>
            </a:r>
            <a:r>
              <a:rPr lang="es-ES" altLang="es-ES" sz="1400" dirty="0" err="1">
                <a:latin typeface="Arial" panose="020B0604020202020204" pitchFamily="34" charset="0"/>
              </a:rPr>
              <a:t>Gamson</a:t>
            </a:r>
            <a:r>
              <a:rPr lang="es-ES" altLang="es-ES" sz="1400" dirty="0">
                <a:latin typeface="Arial" panose="020B0604020202020204" pitchFamily="34" charset="0"/>
              </a:rPr>
              <a:t>, 1987</a:t>
            </a:r>
          </a:p>
        </p:txBody>
      </p:sp>
      <p:sp>
        <p:nvSpPr>
          <p:cNvPr id="9223" name="Rectangle 25">
            <a:extLst>
              <a:ext uri="{FF2B5EF4-FFF2-40B4-BE49-F238E27FC236}">
                <a16:creationId xmlns:a16="http://schemas.microsoft.com/office/drawing/2014/main" id="{504E090B-E461-44B0-B0DC-ADF33E133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1. Introduction</a:t>
            </a:r>
          </a:p>
        </p:txBody>
      </p:sp>
      <p:sp>
        <p:nvSpPr>
          <p:cNvPr id="9224" name="Text Box 7">
            <a:extLst>
              <a:ext uri="{FF2B5EF4-FFF2-40B4-BE49-F238E27FC236}">
                <a16:creationId xmlns:a16="http://schemas.microsoft.com/office/drawing/2014/main" id="{D6489024-86F9-6CD7-4526-AB9CBCED7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1063"/>
            <a:ext cx="8662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Seven Principles for Good Practice in Education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71C5DFF-B2DA-6B6E-0650-8AB3759AE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teaching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D674D-79CE-3FBC-2C9C-1F14BEFF5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7DE14C5-6E84-BFE3-FAEC-ADC77EA8C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15" y="1557338"/>
            <a:ext cx="626281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77800" indent="-177800"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1081088" indent="-457200"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717675" indent="-457200"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2354263" indent="-457200"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990850" indent="-457200" algn="l"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x-none" sz="2000">
                <a:latin typeface="+mn-lt"/>
                <a:ea typeface="ＭＳ Ｐゴシック" charset="-128"/>
              </a:rPr>
              <a:t>The training of a good scientist and/or engineer is not an easy task.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x-none" sz="2000">
                <a:latin typeface="+mn-lt"/>
                <a:ea typeface="ＭＳ Ｐゴシック" charset="-128"/>
              </a:rPr>
              <a:t>The “toolbox” that students need for their work seems to grow more and more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x-none" sz="2000">
                <a:latin typeface="+mn-lt"/>
                <a:ea typeface="ＭＳ Ｐゴシック" charset="-128"/>
              </a:rPr>
              <a:t>It is demanding to combine a solid theory background with the necessary “know how” for professional activities</a:t>
            </a:r>
          </a:p>
          <a:p>
            <a:pPr algn="just">
              <a:lnSpc>
                <a:spcPct val="13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x-none" sz="2000">
                <a:latin typeface="+mn-lt"/>
                <a:ea typeface="ＭＳ Ｐゴシック" charset="-128"/>
              </a:rPr>
              <a:t>It is necessary to maintain an equilibrium between theory and practice  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923670D-AC67-BA03-B036-2390E6227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60" y="1710501"/>
            <a:ext cx="3317781" cy="4300828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8E8C466D-DC58-2547-0F8E-2D723E10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81063"/>
            <a:ext cx="8662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n-US" altLang="es-E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Teaching and  learning in science and engineering </a:t>
            </a:r>
          </a:p>
        </p:txBody>
      </p:sp>
    </p:spTree>
    <p:extLst>
      <p:ext uri="{BB962C8B-B14F-4D97-AF65-F5344CB8AC3E}">
        <p14:creationId xmlns:p14="http://schemas.microsoft.com/office/powerpoint/2010/main" val="3144138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F408DBC-2BA5-0855-94E3-1CECE814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2E17-FF85-4B24-9803-D483D8622950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D674D-79CE-3FBC-2C9C-1F14BEFF5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5695-C5E9-A848-9DB0-2893CC55354E}"/>
              </a:ext>
            </a:extLst>
          </p:cNvPr>
          <p:cNvSpPr txBox="1"/>
          <p:nvPr/>
        </p:nvSpPr>
        <p:spPr>
          <a:xfrm>
            <a:off x="161363" y="1014920"/>
            <a:ext cx="12030635" cy="524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Bef>
                <a:spcPts val="3300"/>
              </a:spcBef>
              <a:buFont typeface="+mj-lt"/>
              <a:buAutoNum type="arabicPeriod"/>
            </a:pPr>
            <a:r>
              <a:rPr lang="en-US" sz="2400" dirty="0"/>
              <a:t>A shift from </a:t>
            </a:r>
            <a:r>
              <a:rPr lang="en-US" sz="2400" dirty="0">
                <a:solidFill>
                  <a:srgbClr val="FF0000"/>
                </a:solidFill>
              </a:rPr>
              <a:t>hands-on and practical </a:t>
            </a:r>
            <a:r>
              <a:rPr lang="en-US" sz="2400" dirty="0"/>
              <a:t>emphasis to </a:t>
            </a:r>
            <a:r>
              <a:rPr lang="en-US" sz="2400" dirty="0">
                <a:solidFill>
                  <a:srgbClr val="FF0000"/>
                </a:solidFill>
              </a:rPr>
              <a:t>engineering science </a:t>
            </a:r>
            <a:r>
              <a:rPr lang="en-US" sz="2400" dirty="0"/>
              <a:t>and analytical emphasis.</a:t>
            </a:r>
            <a:endParaRPr lang="en-US" sz="2400" i="0" u="none" strike="noStrike" baseline="0" dirty="0"/>
          </a:p>
          <a:p>
            <a:pPr marL="457200" indent="-457200" algn="just">
              <a:lnSpc>
                <a:spcPct val="114000"/>
              </a:lnSpc>
              <a:spcBef>
                <a:spcPts val="3300"/>
              </a:spcBef>
              <a:buFont typeface="+mj-lt"/>
              <a:buAutoNum type="arabicPeriod"/>
            </a:pPr>
            <a:r>
              <a:rPr lang="en-US" sz="2400" dirty="0"/>
              <a:t>A shift to outcomes-based education and </a:t>
            </a:r>
            <a:r>
              <a:rPr lang="en-US" sz="2400" dirty="0">
                <a:solidFill>
                  <a:srgbClr val="FF0000"/>
                </a:solidFill>
              </a:rPr>
              <a:t>accreditation</a:t>
            </a:r>
            <a:r>
              <a:rPr lang="en-US" sz="2400" dirty="0"/>
              <a:t>.</a:t>
            </a:r>
            <a:endParaRPr lang="en-US" sz="2400" b="0" i="0" u="none" strike="noStrike" baseline="0" dirty="0"/>
          </a:p>
          <a:p>
            <a:pPr marL="457200" indent="-457200" algn="just">
              <a:lnSpc>
                <a:spcPct val="114000"/>
              </a:lnSpc>
              <a:spcBef>
                <a:spcPts val="3300"/>
              </a:spcBef>
              <a:buFont typeface="+mj-lt"/>
              <a:buAutoNum type="arabicPeriod"/>
            </a:pPr>
            <a:r>
              <a:rPr lang="es-ES" sz="2400" dirty="0"/>
              <a:t>A shift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emphasizing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FF0000"/>
                </a:solidFill>
              </a:rPr>
              <a:t>engineering</a:t>
            </a:r>
            <a:r>
              <a:rPr lang="es-ES" sz="2400" dirty="0">
                <a:solidFill>
                  <a:srgbClr val="FF0000"/>
                </a:solidFill>
              </a:rPr>
              <a:t> </a:t>
            </a:r>
            <a:r>
              <a:rPr lang="es-ES" sz="2400" dirty="0" err="1">
                <a:solidFill>
                  <a:srgbClr val="FF0000"/>
                </a:solidFill>
              </a:rPr>
              <a:t>design</a:t>
            </a:r>
            <a:r>
              <a:rPr lang="es-ES" sz="2400" dirty="0"/>
              <a:t>.</a:t>
            </a:r>
          </a:p>
          <a:p>
            <a:pPr marL="457200" indent="-457200" algn="just">
              <a:lnSpc>
                <a:spcPct val="114000"/>
              </a:lnSpc>
              <a:spcBef>
                <a:spcPts val="3300"/>
              </a:spcBef>
              <a:buFont typeface="+mj-lt"/>
              <a:buAutoNum type="arabicPeriod"/>
            </a:pPr>
            <a:r>
              <a:rPr lang="es-ES" sz="2400" dirty="0"/>
              <a:t>A shift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applying</a:t>
            </a:r>
            <a:r>
              <a:rPr lang="es-ES" sz="2400" dirty="0"/>
              <a:t> </a:t>
            </a:r>
            <a:r>
              <a:rPr lang="es-ES" sz="2400" dirty="0" err="1"/>
              <a:t>education</a:t>
            </a:r>
            <a:r>
              <a:rPr lang="es-ES" sz="2400" dirty="0"/>
              <a:t>, </a:t>
            </a:r>
            <a:r>
              <a:rPr lang="es-ES" sz="2400" dirty="0" err="1"/>
              <a:t>learning</a:t>
            </a:r>
            <a:r>
              <a:rPr lang="es-ES" sz="2400" dirty="0"/>
              <a:t>, and social </a:t>
            </a:r>
            <a:r>
              <a:rPr lang="es-ES" sz="2400" dirty="0" err="1"/>
              <a:t>behavioral</a:t>
            </a:r>
            <a:r>
              <a:rPr lang="es-ES" sz="2400" dirty="0"/>
              <a:t> </a:t>
            </a:r>
            <a:r>
              <a:rPr lang="es-ES" sz="2400" dirty="0" err="1"/>
              <a:t>sciences</a:t>
            </a:r>
            <a:r>
              <a:rPr lang="es-ES" sz="2400" dirty="0"/>
              <a:t> </a:t>
            </a:r>
            <a:r>
              <a:rPr lang="es-ES" sz="2400" dirty="0" err="1"/>
              <a:t>research</a:t>
            </a:r>
            <a:endParaRPr lang="es-ES" sz="2400" dirty="0"/>
          </a:p>
          <a:p>
            <a:pPr marL="457200" indent="-457200" algn="just">
              <a:lnSpc>
                <a:spcPct val="114000"/>
              </a:lnSpc>
              <a:spcBef>
                <a:spcPts val="3300"/>
              </a:spcBef>
              <a:buFont typeface="+mj-lt"/>
              <a:buAutoNum type="arabicPeriod"/>
            </a:pPr>
            <a:r>
              <a:rPr lang="en-US" sz="2400" dirty="0"/>
              <a:t>A shift to </a:t>
            </a:r>
            <a:r>
              <a:rPr lang="en-US" sz="2400" dirty="0">
                <a:solidFill>
                  <a:srgbClr val="FF0000"/>
                </a:solidFill>
              </a:rPr>
              <a:t>integrating</a:t>
            </a:r>
            <a:r>
              <a:rPr lang="en-US" sz="2400" dirty="0"/>
              <a:t> information, computational, and communications </a:t>
            </a:r>
            <a:r>
              <a:rPr lang="en-US" sz="2400" dirty="0">
                <a:solidFill>
                  <a:srgbClr val="FF0000"/>
                </a:solidFill>
              </a:rPr>
              <a:t>technology in education</a:t>
            </a:r>
            <a:endParaRPr lang="en-US" sz="2400" b="0" i="0" u="none" strike="noStrike" baseline="0" dirty="0">
              <a:solidFill>
                <a:srgbClr val="FF0000"/>
              </a:solidFill>
            </a:endParaRPr>
          </a:p>
          <a:p>
            <a:pPr algn="just">
              <a:lnSpc>
                <a:spcPct val="114000"/>
              </a:lnSpc>
              <a:spcBef>
                <a:spcPts val="900"/>
              </a:spcBef>
            </a:pPr>
            <a:endParaRPr lang="es-ES" sz="24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1477BE-163A-22E1-7F87-EE219F7BC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6" y="5837116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Froyd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E.,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Wankat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P. C., Smith, K. A., 2012. Five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shifts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100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Proceedings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IEEE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1344–1360</a:t>
            </a:r>
          </a:p>
        </p:txBody>
      </p:sp>
    </p:spTree>
    <p:extLst>
      <p:ext uri="{BB962C8B-B14F-4D97-AF65-F5344CB8AC3E}">
        <p14:creationId xmlns:p14="http://schemas.microsoft.com/office/powerpoint/2010/main" val="246475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C8A955CA-AB29-8B77-A31D-4B484E1C891F}"/>
              </a:ext>
            </a:extLst>
          </p:cNvPr>
          <p:cNvGrpSpPr>
            <a:grpSpLocks/>
          </p:cNvGrpSpPr>
          <p:nvPr/>
        </p:nvGrpSpPr>
        <p:grpSpPr bwMode="auto">
          <a:xfrm>
            <a:off x="3476626" y="435225"/>
            <a:ext cx="5218113" cy="5218113"/>
            <a:chOff x="1377" y="879"/>
            <a:chExt cx="2988" cy="2988"/>
          </a:xfrm>
        </p:grpSpPr>
        <p:sp>
          <p:nvSpPr>
            <p:cNvPr id="19471" name="AutoShape 3">
              <a:extLst>
                <a:ext uri="{FF2B5EF4-FFF2-40B4-BE49-F238E27FC236}">
                  <a16:creationId xmlns:a16="http://schemas.microsoft.com/office/drawing/2014/main" id="{20F3CF83-6691-1CF2-014B-CDF31DA4D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" y="3065"/>
              <a:ext cx="928" cy="802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472" name="AutoShape 4">
              <a:extLst>
                <a:ext uri="{FF2B5EF4-FFF2-40B4-BE49-F238E27FC236}">
                  <a16:creationId xmlns:a16="http://schemas.microsoft.com/office/drawing/2014/main" id="{EE7B98B0-A39F-6AAD-58AA-71CDEFF29A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08" y="879"/>
              <a:ext cx="928" cy="802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473" name="AutoShape 5">
              <a:extLst>
                <a:ext uri="{FF2B5EF4-FFF2-40B4-BE49-F238E27FC236}">
                  <a16:creationId xmlns:a16="http://schemas.microsoft.com/office/drawing/2014/main" id="{47D53406-7C6E-1715-534D-6962366C7A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500" y="1964"/>
              <a:ext cx="928" cy="802"/>
            </a:xfrm>
            <a:prstGeom prst="triangle">
              <a:avLst>
                <a:gd name="adj" fmla="val 50000"/>
              </a:avLst>
            </a:prstGeom>
            <a:solidFill>
              <a:srgbClr val="00009C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474" name="AutoShape 6">
              <a:extLst>
                <a:ext uri="{FF2B5EF4-FFF2-40B4-BE49-F238E27FC236}">
                  <a16:creationId xmlns:a16="http://schemas.microsoft.com/office/drawing/2014/main" id="{61A44200-96A9-76CC-9793-DE9AF8EF30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1314" y="1964"/>
              <a:ext cx="928" cy="802"/>
            </a:xfrm>
            <a:prstGeom prst="triangle">
              <a:avLst>
                <a:gd name="adj" fmla="val 50000"/>
              </a:avLst>
            </a:prstGeom>
            <a:solidFill>
              <a:srgbClr val="00FFFF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475" name="AutoShape 7">
              <a:extLst>
                <a:ext uri="{FF2B5EF4-FFF2-40B4-BE49-F238E27FC236}">
                  <a16:creationId xmlns:a16="http://schemas.microsoft.com/office/drawing/2014/main" id="{4D1B27FC-2FFE-0D4A-0999-2FE51352EA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22957">
              <a:off x="1602" y="2789"/>
              <a:ext cx="928" cy="802"/>
            </a:xfrm>
            <a:prstGeom prst="triangle">
              <a:avLst>
                <a:gd name="adj" fmla="val 50000"/>
              </a:avLst>
            </a:prstGeom>
            <a:solidFill>
              <a:srgbClr val="FF00FF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476" name="AutoShape 8">
              <a:extLst>
                <a:ext uri="{FF2B5EF4-FFF2-40B4-BE49-F238E27FC236}">
                  <a16:creationId xmlns:a16="http://schemas.microsoft.com/office/drawing/2014/main" id="{E03D6E36-CD46-7B1D-18CD-C1A8BF9DB4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22957" flipV="1">
              <a:off x="3189" y="1188"/>
              <a:ext cx="928" cy="803"/>
            </a:xfrm>
            <a:prstGeom prst="triangle">
              <a:avLst>
                <a:gd name="adj" fmla="val 50000"/>
              </a:avLst>
            </a:prstGeom>
            <a:solidFill>
              <a:srgbClr val="99FF66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477" name="AutoShape 9">
              <a:extLst>
                <a:ext uri="{FF2B5EF4-FFF2-40B4-BE49-F238E27FC236}">
                  <a16:creationId xmlns:a16="http://schemas.microsoft.com/office/drawing/2014/main" id="{E8CF07CF-E8B1-DDE8-331C-BDDA1158A2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77043">
              <a:off x="3214" y="2780"/>
              <a:ext cx="928" cy="803"/>
            </a:xfrm>
            <a:prstGeom prst="triangle">
              <a:avLst>
                <a:gd name="adj" fmla="val 50000"/>
              </a:avLst>
            </a:prstGeom>
            <a:solidFill>
              <a:srgbClr val="FF3300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478" name="AutoShape 10">
              <a:extLst>
                <a:ext uri="{FF2B5EF4-FFF2-40B4-BE49-F238E27FC236}">
                  <a16:creationId xmlns:a16="http://schemas.microsoft.com/office/drawing/2014/main" id="{97606B74-BD61-4D46-C0D4-66B504DEA2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22957" flipV="1">
              <a:off x="1593" y="1166"/>
              <a:ext cx="928" cy="803"/>
            </a:xfrm>
            <a:prstGeom prst="triangle">
              <a:avLst>
                <a:gd name="adj" fmla="val 50000"/>
              </a:avLst>
            </a:prstGeom>
            <a:solidFill>
              <a:srgbClr val="FFFF00">
                <a:alpha val="50195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</p:grpSp>
      <p:sp>
        <p:nvSpPr>
          <p:cNvPr id="19459" name="Rectangle 11">
            <a:extLst>
              <a:ext uri="{FF2B5EF4-FFF2-40B4-BE49-F238E27FC236}">
                <a16:creationId xmlns:a16="http://schemas.microsoft.com/office/drawing/2014/main" id="{4335253F-EF9E-4C34-ED27-CB9754E5C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500313"/>
            <a:ext cx="145891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Mechanical Engineering</a:t>
            </a:r>
            <a:endParaRPr lang="en-US" altLang="es-E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Rectangle 12">
            <a:extLst>
              <a:ext uri="{FF2B5EF4-FFF2-40B4-BE49-F238E27FC236}">
                <a16:creationId xmlns:a16="http://schemas.microsoft.com/office/drawing/2014/main" id="{5AF587C5-FF78-19D7-C38C-909B84A64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914" y="5015163"/>
            <a:ext cx="165893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Naval</a:t>
            </a:r>
          </a:p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 Engineering</a:t>
            </a:r>
            <a:endParaRPr lang="en-US" altLang="es-E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1" name="Rectangle 13">
            <a:extLst>
              <a:ext uri="{FF2B5EF4-FFF2-40B4-BE49-F238E27FC236}">
                <a16:creationId xmlns:a16="http://schemas.microsoft.com/office/drawing/2014/main" id="{6CEEF942-86A7-D43B-BC1D-4CA6F2BA7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563" y="1205163"/>
            <a:ext cx="145891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Electrical Engineering</a:t>
            </a:r>
            <a:endParaRPr lang="en-US" altLang="es-E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2" name="Rectangle 14">
            <a:extLst>
              <a:ext uri="{FF2B5EF4-FFF2-40B4-BE49-F238E27FC236}">
                <a16:creationId xmlns:a16="http://schemas.microsoft.com/office/drawing/2014/main" id="{0A478237-406F-491C-AAE2-2F1A44DE1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488" y="2786313"/>
            <a:ext cx="145891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Chemical Engineering</a:t>
            </a:r>
            <a:endParaRPr lang="en-US" altLang="es-E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3" name="Rectangle 15">
            <a:extLst>
              <a:ext uri="{FF2B5EF4-FFF2-40B4-BE49-F238E27FC236}">
                <a16:creationId xmlns:a16="http://schemas.microsoft.com/office/drawing/2014/main" id="{0F5B6E85-1990-9F09-BBAE-D8F946502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938" y="4280150"/>
            <a:ext cx="145891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Civil Engineering</a:t>
            </a:r>
            <a:endParaRPr lang="en-US" altLang="es-E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4" name="Rectangle 16">
            <a:extLst>
              <a:ext uri="{FF2B5EF4-FFF2-40B4-BE49-F238E27FC236}">
                <a16:creationId xmlns:a16="http://schemas.microsoft.com/office/drawing/2014/main" id="{1E0DCF27-1D25-86CA-6D06-D942CC8C3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025" y="4307138"/>
            <a:ext cx="14112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Aeronautical</a:t>
            </a:r>
          </a:p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Engineering</a:t>
            </a:r>
            <a:endParaRPr lang="en-US" altLang="es-E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5" name="Rectangle 17">
            <a:extLst>
              <a:ext uri="{FF2B5EF4-FFF2-40B4-BE49-F238E27FC236}">
                <a16:creationId xmlns:a16="http://schemas.microsoft.com/office/drawing/2014/main" id="{C9194E61-6F76-ACF3-5CFE-8663BE72B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214" y="2876800"/>
            <a:ext cx="1525587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Bioengineering</a:t>
            </a:r>
            <a:endParaRPr lang="en-US" altLang="es-E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6" name="Rectangle 18">
            <a:extLst>
              <a:ext uri="{FF2B5EF4-FFF2-40B4-BE49-F238E27FC236}">
                <a16:creationId xmlns:a16="http://schemas.microsoft.com/office/drawing/2014/main" id="{275F94DA-D2B9-C385-2E76-718AF606B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1205163"/>
            <a:ext cx="145891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 eaLnBrk="1" hangingPunct="1"/>
            <a:r>
              <a:rPr lang="es-ES" altLang="es-ES" sz="1400" b="1" i="1">
                <a:latin typeface="Arial" panose="020B0604020202020204" pitchFamily="34" charset="0"/>
              </a:rPr>
              <a:t>Nuclear Engineering</a:t>
            </a:r>
            <a:endParaRPr lang="en-US" altLang="es-E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5987" name="Group 19">
            <a:extLst>
              <a:ext uri="{FF2B5EF4-FFF2-40B4-BE49-F238E27FC236}">
                <a16:creationId xmlns:a16="http://schemas.microsoft.com/office/drawing/2014/main" id="{54B98A95-F745-1A33-97DA-56039845295F}"/>
              </a:ext>
            </a:extLst>
          </p:cNvPr>
          <p:cNvGrpSpPr>
            <a:grpSpLocks/>
          </p:cNvGrpSpPr>
          <p:nvPr/>
        </p:nvGrpSpPr>
        <p:grpSpPr bwMode="auto">
          <a:xfrm>
            <a:off x="4252913" y="1201987"/>
            <a:ext cx="3644900" cy="3644900"/>
            <a:chOff x="1719" y="1215"/>
            <a:chExt cx="2296" cy="2296"/>
          </a:xfrm>
        </p:grpSpPr>
        <p:sp>
          <p:nvSpPr>
            <p:cNvPr id="19469" name="Oval 20">
              <a:extLst>
                <a:ext uri="{FF2B5EF4-FFF2-40B4-BE49-F238E27FC236}">
                  <a16:creationId xmlns:a16="http://schemas.microsoft.com/office/drawing/2014/main" id="{4348D083-852D-148E-F46D-C7094B800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9" y="1215"/>
              <a:ext cx="2296" cy="2296"/>
            </a:xfrm>
            <a:prstGeom prst="ellipse">
              <a:avLst/>
            </a:prstGeom>
            <a:solidFill>
              <a:srgbClr val="CCECFF">
                <a:alpha val="50195"/>
              </a:srgbClr>
            </a:solidFill>
            <a:ln w="12700" cap="rnd" algn="ctr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19470" name="Rectangle 21">
              <a:extLst>
                <a:ext uri="{FF2B5EF4-FFF2-40B4-BE49-F238E27FC236}">
                  <a16:creationId xmlns:a16="http://schemas.microsoft.com/office/drawing/2014/main" id="{9C7B0F44-3DCB-6EDA-0D49-2162516AA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" y="1877"/>
              <a:ext cx="1817" cy="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s-ES" altLang="es-ES" sz="2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Control</a:t>
              </a:r>
            </a:p>
            <a:p>
              <a:pPr algn="ctr" eaLnBrk="1" hangingPunct="1">
                <a:lnSpc>
                  <a:spcPct val="120000"/>
                </a:lnSpc>
              </a:pPr>
              <a:r>
                <a:rPr lang="es-ES" altLang="es-ES" sz="2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Engineering is</a:t>
              </a:r>
            </a:p>
            <a:p>
              <a:pPr algn="ctr" eaLnBrk="1" hangingPunct="1">
                <a:lnSpc>
                  <a:spcPct val="120000"/>
                </a:lnSpc>
              </a:pPr>
              <a:r>
                <a:rPr lang="es-ES" altLang="es-ES" sz="2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Interdisciplinary</a:t>
              </a:r>
              <a:endParaRPr lang="en-US" altLang="es-ES" sz="2400" b="1">
                <a:solidFill>
                  <a:srgbClr val="FF0000"/>
                </a:solidFill>
                <a:latin typeface="Comic Sans MS" panose="030F09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CFDD5EF0-4767-9864-2F41-BC9E0A848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DC571-B1A6-AFD1-8F4E-3CD03D2F3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6" y="5731608"/>
            <a:ext cx="11891447" cy="96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algn="just"/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A.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Rossiter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Cassandras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Hespanha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Dormido, L. de la Torre, G.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Ranade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Visioli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Hedengren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R. M. Murray, P.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Antsaklis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Lamnabhi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-Lagarrigue, T.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Parisini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“Control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societal-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roadmap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sz="16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Reviews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Control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2023, doi:10.1016/j.arcontrol.2023.03.007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946" name="Group 2">
            <a:extLst>
              <a:ext uri="{FF2B5EF4-FFF2-40B4-BE49-F238E27FC236}">
                <a16:creationId xmlns:a16="http://schemas.microsoft.com/office/drawing/2014/main" id="{007F0049-0D55-79B8-0B2D-C7111D5E0E1B}"/>
              </a:ext>
            </a:extLst>
          </p:cNvPr>
          <p:cNvGrpSpPr>
            <a:grpSpLocks/>
          </p:cNvGrpSpPr>
          <p:nvPr/>
        </p:nvGrpSpPr>
        <p:grpSpPr bwMode="auto">
          <a:xfrm>
            <a:off x="6105525" y="1042380"/>
            <a:ext cx="1411288" cy="1200150"/>
            <a:chOff x="715" y="1082"/>
            <a:chExt cx="889" cy="756"/>
          </a:xfrm>
        </p:grpSpPr>
        <p:sp>
          <p:nvSpPr>
            <p:cNvPr id="20627" name="AutoShape 3">
              <a:extLst>
                <a:ext uri="{FF2B5EF4-FFF2-40B4-BE49-F238E27FC236}">
                  <a16:creationId xmlns:a16="http://schemas.microsoft.com/office/drawing/2014/main" id="{DA63F9BC-543C-2410-CC6D-EA6A33D3F5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84421">
              <a:off x="847" y="1082"/>
              <a:ext cx="757" cy="756"/>
            </a:xfrm>
            <a:prstGeom prst="rtTriangle">
              <a:avLst/>
            </a:prstGeom>
            <a:solidFill>
              <a:srgbClr val="FFFF00">
                <a:alpha val="3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628" name="Rectangle 4">
              <a:extLst>
                <a:ext uri="{FF2B5EF4-FFF2-40B4-BE49-F238E27FC236}">
                  <a16:creationId xmlns:a16="http://schemas.microsoft.com/office/drawing/2014/main" id="{D97E64B7-1CEF-3E0E-CED9-D51D058DB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1397"/>
              <a:ext cx="530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3686" tIns="51843" rIns="103686" bIns="51843"/>
            <a:lstStyle>
              <a:lvl1pPr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algn="ctr"/>
              <a:r>
                <a:rPr lang="es-ES_tradnl" altLang="es-ES" sz="900" b="1" i="1">
                  <a:latin typeface="Arial" panose="020B0604020202020204" pitchFamily="34" charset="0"/>
                </a:rPr>
                <a:t>stability</a:t>
              </a:r>
            </a:p>
          </p:txBody>
        </p:sp>
      </p:grpSp>
      <p:grpSp>
        <p:nvGrpSpPr>
          <p:cNvPr id="594949" name="Group 5">
            <a:extLst>
              <a:ext uri="{FF2B5EF4-FFF2-40B4-BE49-F238E27FC236}">
                <a16:creationId xmlns:a16="http://schemas.microsoft.com/office/drawing/2014/main" id="{04BAA332-4386-3E73-73C0-25634546D15B}"/>
              </a:ext>
            </a:extLst>
          </p:cNvPr>
          <p:cNvGrpSpPr>
            <a:grpSpLocks/>
          </p:cNvGrpSpPr>
          <p:nvPr/>
        </p:nvGrpSpPr>
        <p:grpSpPr bwMode="auto">
          <a:xfrm>
            <a:off x="3673476" y="2655280"/>
            <a:ext cx="4495799" cy="2941638"/>
            <a:chOff x="1450" y="2216"/>
            <a:chExt cx="2832" cy="1853"/>
          </a:xfrm>
        </p:grpSpPr>
        <p:sp>
          <p:nvSpPr>
            <p:cNvPr id="20623" name="AutoShape 6" descr="50%">
              <a:extLst>
                <a:ext uri="{FF2B5EF4-FFF2-40B4-BE49-F238E27FC236}">
                  <a16:creationId xmlns:a16="http://schemas.microsoft.com/office/drawing/2014/main" id="{783C7FA9-D0C0-52E7-5110-06C632242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469"/>
              <a:ext cx="1571" cy="1308"/>
            </a:xfrm>
            <a:prstGeom prst="triangle">
              <a:avLst>
                <a:gd name="adj" fmla="val 50000"/>
              </a:avLst>
            </a:prstGeom>
            <a:solidFill>
              <a:srgbClr val="002060"/>
            </a:solidFill>
            <a:ln w="50800" cap="rnd" algn="ctr">
              <a:solidFill>
                <a:srgbClr val="0000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624" name="Rectangle 7">
              <a:extLst>
                <a:ext uri="{FF2B5EF4-FFF2-40B4-BE49-F238E27FC236}">
                  <a16:creationId xmlns:a16="http://schemas.microsoft.com/office/drawing/2014/main" id="{5996D8EF-0CA7-72BE-7C50-350103A7D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216"/>
              <a:ext cx="102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r>
                <a:rPr lang="es-ES_tradnl" altLang="es-ES" b="1">
                  <a:latin typeface="Comic Sans MS" panose="030F0902030302020204" pitchFamily="66" charset="0"/>
                </a:rPr>
                <a:t>fundamentals</a:t>
              </a:r>
            </a:p>
          </p:txBody>
        </p:sp>
        <p:sp>
          <p:nvSpPr>
            <p:cNvPr id="20625" name="Rectangle 8">
              <a:extLst>
                <a:ext uri="{FF2B5EF4-FFF2-40B4-BE49-F238E27FC236}">
                  <a16:creationId xmlns:a16="http://schemas.microsoft.com/office/drawing/2014/main" id="{9348D9AD-83B5-639B-3539-772BDDF25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" y="3681"/>
              <a:ext cx="637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algn="ctr"/>
              <a:r>
                <a:rPr lang="es-ES_tradnl" altLang="es-ES" b="1">
                  <a:latin typeface="Comic Sans MS" panose="030F0902030302020204" pitchFamily="66" charset="0"/>
                </a:rPr>
                <a:t>reality</a:t>
              </a:r>
            </a:p>
            <a:p>
              <a:pPr algn="ctr"/>
              <a:r>
                <a:rPr lang="es-ES_tradnl" altLang="es-ES" sz="1600" b="1">
                  <a:latin typeface="Comic Sans MS" panose="030F0902030302020204" pitchFamily="66" charset="0"/>
                </a:rPr>
                <a:t>(system)</a:t>
              </a:r>
            </a:p>
          </p:txBody>
        </p:sp>
        <p:sp>
          <p:nvSpPr>
            <p:cNvPr id="20626" name="Rectangle 9">
              <a:extLst>
                <a:ext uri="{FF2B5EF4-FFF2-40B4-BE49-F238E27FC236}">
                  <a16:creationId xmlns:a16="http://schemas.microsoft.com/office/drawing/2014/main" id="{579E889E-F1EC-C87E-5BD4-69C33E0FF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9" y="3673"/>
              <a:ext cx="5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r>
                <a:rPr lang="es-ES_tradnl" altLang="es-ES" b="1">
                  <a:latin typeface="Comic Sans MS" panose="030F0902030302020204" pitchFamily="66" charset="0"/>
                </a:rPr>
                <a:t>model</a:t>
              </a:r>
            </a:p>
          </p:txBody>
        </p:sp>
      </p:grpSp>
      <p:grpSp>
        <p:nvGrpSpPr>
          <p:cNvPr id="594954" name="Group 10">
            <a:extLst>
              <a:ext uri="{FF2B5EF4-FFF2-40B4-BE49-F238E27FC236}">
                <a16:creationId xmlns:a16="http://schemas.microsoft.com/office/drawing/2014/main" id="{1BAABA00-EE25-6C03-7526-FFFA824EC381}"/>
              </a:ext>
            </a:extLst>
          </p:cNvPr>
          <p:cNvGrpSpPr>
            <a:grpSpLocks/>
          </p:cNvGrpSpPr>
          <p:nvPr/>
        </p:nvGrpSpPr>
        <p:grpSpPr bwMode="auto">
          <a:xfrm>
            <a:off x="4676776" y="3098193"/>
            <a:ext cx="1838325" cy="2030412"/>
            <a:chOff x="1601" y="1597"/>
            <a:chExt cx="1932" cy="2129"/>
          </a:xfrm>
        </p:grpSpPr>
        <p:sp>
          <p:nvSpPr>
            <p:cNvPr id="20621" name="Arc 11">
              <a:extLst>
                <a:ext uri="{FF2B5EF4-FFF2-40B4-BE49-F238E27FC236}">
                  <a16:creationId xmlns:a16="http://schemas.microsoft.com/office/drawing/2014/main" id="{4B7CC9A8-6CB6-7ED7-F676-14FBF8443344}"/>
                </a:ext>
              </a:extLst>
            </p:cNvPr>
            <p:cNvSpPr>
              <a:spLocks/>
            </p:cNvSpPr>
            <p:nvPr/>
          </p:nvSpPr>
          <p:spPr bwMode="auto">
            <a:xfrm rot="8282013">
              <a:off x="2578" y="1597"/>
              <a:ext cx="955" cy="1504"/>
            </a:xfrm>
            <a:custGeom>
              <a:avLst/>
              <a:gdLst>
                <a:gd name="T0" fmla="*/ 0 w 21541"/>
                <a:gd name="T1" fmla="*/ 1390 h 21075"/>
                <a:gd name="T2" fmla="*/ 745 w 21541"/>
                <a:gd name="T3" fmla="*/ 0 h 21075"/>
                <a:gd name="T4" fmla="*/ 955 w 21541"/>
                <a:gd name="T5" fmla="*/ 1504 h 210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541" h="21075" fill="none" extrusionOk="0">
                  <a:moveTo>
                    <a:pt x="0" y="19479"/>
                  </a:moveTo>
                  <a:cubicBezTo>
                    <a:pt x="702" y="9994"/>
                    <a:pt x="7526" y="2085"/>
                    <a:pt x="16806" y="0"/>
                  </a:cubicBezTo>
                </a:path>
                <a:path w="21541" h="21075" stroke="0" extrusionOk="0">
                  <a:moveTo>
                    <a:pt x="0" y="19479"/>
                  </a:moveTo>
                  <a:cubicBezTo>
                    <a:pt x="702" y="9994"/>
                    <a:pt x="7526" y="2085"/>
                    <a:pt x="16806" y="0"/>
                  </a:cubicBezTo>
                  <a:lnTo>
                    <a:pt x="21541" y="21075"/>
                  </a:lnTo>
                  <a:lnTo>
                    <a:pt x="0" y="19479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 type="stealth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622" name="Arc 12">
              <a:extLst>
                <a:ext uri="{FF2B5EF4-FFF2-40B4-BE49-F238E27FC236}">
                  <a16:creationId xmlns:a16="http://schemas.microsoft.com/office/drawing/2014/main" id="{5B0B2F8D-9233-BA45-E81B-B21815B24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2909"/>
              <a:ext cx="1758" cy="817"/>
            </a:xfrm>
            <a:custGeom>
              <a:avLst/>
              <a:gdLst>
                <a:gd name="T0" fmla="*/ 1758 w 21078"/>
                <a:gd name="T1" fmla="*/ 179 h 21543"/>
                <a:gd name="T2" fmla="*/ 131 w 21078"/>
                <a:gd name="T3" fmla="*/ 817 h 21543"/>
                <a:gd name="T4" fmla="*/ 0 w 21078"/>
                <a:gd name="T5" fmla="*/ 0 h 215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78" h="21543" fill="none" extrusionOk="0">
                  <a:moveTo>
                    <a:pt x="21077" y="4721"/>
                  </a:moveTo>
                  <a:cubicBezTo>
                    <a:pt x="18995" y="14015"/>
                    <a:pt x="11071" y="20849"/>
                    <a:pt x="1572" y="21542"/>
                  </a:cubicBezTo>
                </a:path>
                <a:path w="21078" h="21543" stroke="0" extrusionOk="0">
                  <a:moveTo>
                    <a:pt x="21077" y="4721"/>
                  </a:moveTo>
                  <a:cubicBezTo>
                    <a:pt x="18995" y="14015"/>
                    <a:pt x="11071" y="20849"/>
                    <a:pt x="1572" y="21542"/>
                  </a:cubicBezTo>
                  <a:lnTo>
                    <a:pt x="0" y="0"/>
                  </a:lnTo>
                  <a:lnTo>
                    <a:pt x="21077" y="4721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594957" name="Rectangle 13">
            <a:extLst>
              <a:ext uri="{FF2B5EF4-FFF2-40B4-BE49-F238E27FC236}">
                <a16:creationId xmlns:a16="http://schemas.microsoft.com/office/drawing/2014/main" id="{7F90AE64-86C4-F8BC-659A-A46330A2D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76" y="5211155"/>
            <a:ext cx="1008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r>
              <a:rPr lang="es-ES_tradnl" altLang="es-ES" sz="1600" b="1">
                <a:solidFill>
                  <a:srgbClr val="FF0000"/>
                </a:solidFill>
                <a:latin typeface="Comic Sans MS" panose="030F0902030302020204" pitchFamily="66" charset="0"/>
              </a:rPr>
              <a:t>modeling</a:t>
            </a:r>
          </a:p>
        </p:txBody>
      </p:sp>
      <p:sp>
        <p:nvSpPr>
          <p:cNvPr id="594958" name="Rectangle 14">
            <a:extLst>
              <a:ext uri="{FF2B5EF4-FFF2-40B4-BE49-F238E27FC236}">
                <a16:creationId xmlns:a16="http://schemas.microsoft.com/office/drawing/2014/main" id="{341FF2D5-782E-52BA-3AD5-0B5E5F516C70}"/>
              </a:ext>
            </a:extLst>
          </p:cNvPr>
          <p:cNvSpPr>
            <a:spLocks noChangeArrowheads="1"/>
          </p:cNvSpPr>
          <p:nvPr/>
        </p:nvSpPr>
        <p:spPr bwMode="auto">
          <a:xfrm rot="3561278">
            <a:off x="5966619" y="3814949"/>
            <a:ext cx="1697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algn="ctr"/>
            <a:r>
              <a:rPr lang="es-ES_tradnl" altLang="es-ES" sz="1600" b="1">
                <a:solidFill>
                  <a:srgbClr val="FF0000"/>
                </a:solidFill>
                <a:latin typeface="Comic Sans MS" panose="030F0902030302020204" pitchFamily="66" charset="0"/>
              </a:rPr>
              <a:t>simulation</a:t>
            </a:r>
          </a:p>
        </p:txBody>
      </p:sp>
      <p:grpSp>
        <p:nvGrpSpPr>
          <p:cNvPr id="594959" name="Group 15">
            <a:extLst>
              <a:ext uri="{FF2B5EF4-FFF2-40B4-BE49-F238E27FC236}">
                <a16:creationId xmlns:a16="http://schemas.microsoft.com/office/drawing/2014/main" id="{35600BD6-AE04-A7E1-309B-4F11AF9F032C}"/>
              </a:ext>
            </a:extLst>
          </p:cNvPr>
          <p:cNvGrpSpPr>
            <a:grpSpLocks/>
          </p:cNvGrpSpPr>
          <p:nvPr/>
        </p:nvGrpSpPr>
        <p:grpSpPr bwMode="auto">
          <a:xfrm>
            <a:off x="5205413" y="199418"/>
            <a:ext cx="1727200" cy="2311400"/>
            <a:chOff x="2415" y="669"/>
            <a:chExt cx="1088" cy="1456"/>
          </a:xfrm>
        </p:grpSpPr>
        <p:grpSp>
          <p:nvGrpSpPr>
            <p:cNvPr id="20613" name="Group 16">
              <a:extLst>
                <a:ext uri="{FF2B5EF4-FFF2-40B4-BE49-F238E27FC236}">
                  <a16:creationId xmlns:a16="http://schemas.microsoft.com/office/drawing/2014/main" id="{35C6BB16-CCD5-4852-24FF-705571F010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5" y="669"/>
              <a:ext cx="1088" cy="1456"/>
              <a:chOff x="2415" y="669"/>
              <a:chExt cx="1088" cy="1456"/>
            </a:xfrm>
          </p:grpSpPr>
          <p:sp>
            <p:nvSpPr>
              <p:cNvPr id="20615" name="Line 17">
                <a:extLst>
                  <a:ext uri="{FF2B5EF4-FFF2-40B4-BE49-F238E27FC236}">
                    <a16:creationId xmlns:a16="http://schemas.microsoft.com/office/drawing/2014/main" id="{65AF01B8-11CB-C5E7-F5F2-D8374D0A7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5" y="1041"/>
                <a:ext cx="1085" cy="10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grpSp>
            <p:nvGrpSpPr>
              <p:cNvPr id="20616" name="Group 18">
                <a:extLst>
                  <a:ext uri="{FF2B5EF4-FFF2-40B4-BE49-F238E27FC236}">
                    <a16:creationId xmlns:a16="http://schemas.microsoft.com/office/drawing/2014/main" id="{235C9C58-A370-32EC-6CBF-6C2B438137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18" y="669"/>
                <a:ext cx="1085" cy="1456"/>
                <a:chOff x="2418" y="669"/>
                <a:chExt cx="1085" cy="1456"/>
              </a:xfrm>
            </p:grpSpPr>
            <p:sp>
              <p:nvSpPr>
                <p:cNvPr id="20617" name="Rectangle 19">
                  <a:extLst>
                    <a:ext uri="{FF2B5EF4-FFF2-40B4-BE49-F238E27FC236}">
                      <a16:creationId xmlns:a16="http://schemas.microsoft.com/office/drawing/2014/main" id="{4C09525C-C89F-6BD3-D32F-9BF61D691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8" y="1041"/>
                  <a:ext cx="1085" cy="1084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9pPr>
                </a:lstStyle>
                <a:p>
                  <a:pPr eaLnBrk="1" hangingPunct="1"/>
                  <a:endParaRPr lang="es-ES" altLang="es-ES"/>
                </a:p>
              </p:txBody>
            </p:sp>
            <p:grpSp>
              <p:nvGrpSpPr>
                <p:cNvPr id="20618" name="Group 20">
                  <a:extLst>
                    <a:ext uri="{FF2B5EF4-FFF2-40B4-BE49-F238E27FC236}">
                      <a16:creationId xmlns:a16="http://schemas.microsoft.com/office/drawing/2014/main" id="{CDF47001-8375-7AD2-E0A8-04D5969723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76" y="669"/>
                  <a:ext cx="757" cy="756"/>
                  <a:chOff x="309" y="551"/>
                  <a:chExt cx="757" cy="756"/>
                </a:xfrm>
              </p:grpSpPr>
              <p:sp>
                <p:nvSpPr>
                  <p:cNvPr id="20619" name="AutoShape 21">
                    <a:extLst>
                      <a:ext uri="{FF2B5EF4-FFF2-40B4-BE49-F238E27FC236}">
                        <a16:creationId xmlns:a16="http://schemas.microsoft.com/office/drawing/2014/main" id="{A65CFADB-119B-709E-DC5A-0ED27E5800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715579">
                    <a:off x="310" y="550"/>
                    <a:ext cx="756" cy="757"/>
                  </a:xfrm>
                  <a:prstGeom prst="rtTriangle">
                    <a:avLst/>
                  </a:prstGeom>
                  <a:solidFill>
                    <a:srgbClr val="FF3300">
                      <a:alpha val="3686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9pPr>
                  </a:lstStyle>
                  <a:p>
                    <a:pPr eaLnBrk="1" hangingPunct="1"/>
                    <a:endParaRPr lang="es-ES" altLang="es-ES"/>
                  </a:p>
                </p:txBody>
              </p:sp>
              <p:sp>
                <p:nvSpPr>
                  <p:cNvPr id="20620" name="Rectangle 22">
                    <a:extLst>
                      <a:ext uri="{FF2B5EF4-FFF2-40B4-BE49-F238E27FC236}">
                        <a16:creationId xmlns:a16="http://schemas.microsoft.com/office/drawing/2014/main" id="{A6BAC1E1-5A3D-B2ED-E7FA-33D432249A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0" y="1010"/>
                    <a:ext cx="558" cy="21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03686" tIns="51843" rIns="103686" bIns="51843"/>
                  <a:lstStyle>
                    <a:lvl1pPr defTabSz="1030288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1pPr>
                    <a:lvl2pPr marL="742950" indent="-285750" defTabSz="1030288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2pPr>
                    <a:lvl3pPr marL="1143000" indent="-228600" defTabSz="1030288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3pPr>
                    <a:lvl4pPr marL="1600200" indent="-228600" defTabSz="1030288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4pPr>
                    <a:lvl5pPr marL="2057400" indent="-228600" defTabSz="1030288" eaLnBrk="0" hangingPunct="0"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5pPr>
                    <a:lvl6pPr marL="2514600" indent="-228600" defTabSz="10302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6pPr>
                    <a:lvl7pPr marL="2971800" indent="-228600" defTabSz="10302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7pPr>
                    <a:lvl8pPr marL="3429000" indent="-228600" defTabSz="10302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8pPr>
                    <a:lvl9pPr marL="3886200" indent="-228600" defTabSz="10302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Baskerville Old Face" panose="02020602080505020303" pitchFamily="18" charset="77"/>
                      </a:defRPr>
                    </a:lvl9pPr>
                  </a:lstStyle>
                  <a:p>
                    <a:pPr algn="ctr"/>
                    <a:r>
                      <a:rPr lang="es-ES_tradnl" altLang="es-ES" sz="900" b="1" i="1">
                        <a:latin typeface="Arial" panose="020B0604020202020204" pitchFamily="34" charset="0"/>
                      </a:rPr>
                      <a:t>dynamic system</a:t>
                    </a:r>
                  </a:p>
                </p:txBody>
              </p:sp>
            </p:grpSp>
          </p:grpSp>
        </p:grpSp>
        <p:sp>
          <p:nvSpPr>
            <p:cNvPr id="20614" name="Line 23">
              <a:extLst>
                <a:ext uri="{FF2B5EF4-FFF2-40B4-BE49-F238E27FC236}">
                  <a16:creationId xmlns:a16="http://schemas.microsoft.com/office/drawing/2014/main" id="{88F774E4-C746-9268-416D-CB7CD20203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5" y="1044"/>
              <a:ext cx="1078" cy="10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94968" name="Group 24">
            <a:extLst>
              <a:ext uri="{FF2B5EF4-FFF2-40B4-BE49-F238E27FC236}">
                <a16:creationId xmlns:a16="http://schemas.microsoft.com/office/drawing/2014/main" id="{3601BCFE-827F-DB12-EE5D-933D44E9C784}"/>
              </a:ext>
            </a:extLst>
          </p:cNvPr>
          <p:cNvGrpSpPr>
            <a:grpSpLocks/>
          </p:cNvGrpSpPr>
          <p:nvPr/>
        </p:nvGrpSpPr>
        <p:grpSpPr bwMode="auto">
          <a:xfrm>
            <a:off x="4619625" y="1048731"/>
            <a:ext cx="1543050" cy="1198563"/>
            <a:chOff x="-221" y="1086"/>
            <a:chExt cx="972" cy="755"/>
          </a:xfrm>
        </p:grpSpPr>
        <p:sp>
          <p:nvSpPr>
            <p:cNvPr id="20611" name="AutoShape 25">
              <a:extLst>
                <a:ext uri="{FF2B5EF4-FFF2-40B4-BE49-F238E27FC236}">
                  <a16:creationId xmlns:a16="http://schemas.microsoft.com/office/drawing/2014/main" id="{5503F6E1-498A-9982-6EE0-1B2E2A1AB7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15579" flipH="1">
              <a:off x="-221" y="1086"/>
              <a:ext cx="757" cy="755"/>
            </a:xfrm>
            <a:prstGeom prst="rtTriangle">
              <a:avLst/>
            </a:prstGeom>
            <a:solidFill>
              <a:srgbClr val="009900">
                <a:alpha val="3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612" name="Rectangle 26">
              <a:extLst>
                <a:ext uri="{FF2B5EF4-FFF2-40B4-BE49-F238E27FC236}">
                  <a16:creationId xmlns:a16="http://schemas.microsoft.com/office/drawing/2014/main" id="{8C5DBF09-63DA-C99B-1D83-FB5C62FD0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" y="1390"/>
              <a:ext cx="660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3686" tIns="51843" rIns="103686" bIns="51843"/>
            <a:lstStyle>
              <a:lvl1pPr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algn="ctr"/>
              <a:r>
                <a:rPr lang="es-ES_tradnl" altLang="es-ES" sz="900" b="1" i="1">
                  <a:latin typeface="Arial" panose="020B0604020202020204" pitchFamily="34" charset="0"/>
                </a:rPr>
                <a:t>feedback</a:t>
              </a:r>
            </a:p>
          </p:txBody>
        </p:sp>
      </p:grpSp>
      <p:grpSp>
        <p:nvGrpSpPr>
          <p:cNvPr id="594971" name="Group 27">
            <a:extLst>
              <a:ext uri="{FF2B5EF4-FFF2-40B4-BE49-F238E27FC236}">
                <a16:creationId xmlns:a16="http://schemas.microsoft.com/office/drawing/2014/main" id="{749A5892-C802-582C-1A62-91582984F496}"/>
              </a:ext>
            </a:extLst>
          </p:cNvPr>
          <p:cNvGrpSpPr>
            <a:grpSpLocks/>
          </p:cNvGrpSpPr>
          <p:nvPr/>
        </p:nvGrpSpPr>
        <p:grpSpPr bwMode="auto">
          <a:xfrm>
            <a:off x="5462588" y="1899630"/>
            <a:ext cx="1200150" cy="1200150"/>
            <a:chOff x="1973" y="2966"/>
            <a:chExt cx="1891" cy="1891"/>
          </a:xfrm>
        </p:grpSpPr>
        <p:sp>
          <p:nvSpPr>
            <p:cNvPr id="20609" name="AutoShape 28">
              <a:extLst>
                <a:ext uri="{FF2B5EF4-FFF2-40B4-BE49-F238E27FC236}">
                  <a16:creationId xmlns:a16="http://schemas.microsoft.com/office/drawing/2014/main" id="{D04935F1-99E9-BD83-9DCB-90EB162387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15579" flipV="1">
              <a:off x="1973" y="2966"/>
              <a:ext cx="1891" cy="1891"/>
            </a:xfrm>
            <a:prstGeom prst="rtTriangle">
              <a:avLst/>
            </a:prstGeom>
            <a:solidFill>
              <a:srgbClr val="3333CC">
                <a:alpha val="3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610" name="Rectangle 29">
              <a:extLst>
                <a:ext uri="{FF2B5EF4-FFF2-40B4-BE49-F238E27FC236}">
                  <a16:creationId xmlns:a16="http://schemas.microsoft.com/office/drawing/2014/main" id="{4BD78DD1-B8A8-3239-D8B5-E827D620F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1" y="3235"/>
              <a:ext cx="1653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3686" tIns="51843" rIns="103686" bIns="51843"/>
            <a:lstStyle>
              <a:lvl1pPr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defTabSz="1030288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defTabSz="10302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algn="ctr"/>
              <a:r>
                <a:rPr lang="es-ES_tradnl" altLang="es-ES" sz="900" b="1" i="1">
                  <a:latin typeface="Arial" panose="020B0604020202020204" pitchFamily="34" charset="0"/>
                </a:rPr>
                <a:t>dynamic compensation</a:t>
              </a:r>
            </a:p>
          </p:txBody>
        </p:sp>
      </p:grpSp>
      <p:pic>
        <p:nvPicPr>
          <p:cNvPr id="594974" name="Picture 30">
            <a:extLst>
              <a:ext uri="{FF2B5EF4-FFF2-40B4-BE49-F238E27FC236}">
                <a16:creationId xmlns:a16="http://schemas.microsoft.com/office/drawing/2014/main" id="{4486A564-0B63-64CC-7EC2-0AA2CE24A4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3350606"/>
            <a:ext cx="1708150" cy="1947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975" name="Rectangle 31">
            <a:extLst>
              <a:ext uri="{FF2B5EF4-FFF2-40B4-BE49-F238E27FC236}">
                <a16:creationId xmlns:a16="http://schemas.microsoft.com/office/drawing/2014/main" id="{5FF4E665-B151-25C0-51A9-EACB35608F55}"/>
              </a:ext>
            </a:extLst>
          </p:cNvPr>
          <p:cNvSpPr>
            <a:spLocks noChangeArrowheads="1"/>
          </p:cNvSpPr>
          <p:nvPr/>
        </p:nvSpPr>
        <p:spPr bwMode="auto">
          <a:xfrm rot="-3510905">
            <a:off x="4222750" y="3710968"/>
            <a:ext cx="2095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r>
              <a:rPr lang="es-ES_tradnl" altLang="es-ES" sz="1600" b="1">
                <a:solidFill>
                  <a:srgbClr val="FF0000"/>
                </a:solidFill>
                <a:latin typeface="Comic Sans MS" panose="030F0902030302020204" pitchFamily="66" charset="0"/>
              </a:rPr>
              <a:t>experimentation</a:t>
            </a:r>
          </a:p>
        </p:txBody>
      </p:sp>
      <p:grpSp>
        <p:nvGrpSpPr>
          <p:cNvPr id="594976" name="Group 32">
            <a:extLst>
              <a:ext uri="{FF2B5EF4-FFF2-40B4-BE49-F238E27FC236}">
                <a16:creationId xmlns:a16="http://schemas.microsoft.com/office/drawing/2014/main" id="{C2155D82-F903-ED4C-9BD5-F2765CB4BFF1}"/>
              </a:ext>
            </a:extLst>
          </p:cNvPr>
          <p:cNvGrpSpPr>
            <a:grpSpLocks/>
          </p:cNvGrpSpPr>
          <p:nvPr/>
        </p:nvGrpSpPr>
        <p:grpSpPr bwMode="auto">
          <a:xfrm>
            <a:off x="8404225" y="3126768"/>
            <a:ext cx="2089150" cy="2146300"/>
            <a:chOff x="3850" y="2047"/>
            <a:chExt cx="1316" cy="1352"/>
          </a:xfrm>
        </p:grpSpPr>
        <p:sp>
          <p:nvSpPr>
            <p:cNvPr id="20494" name="Line 33">
              <a:extLst>
                <a:ext uri="{FF2B5EF4-FFF2-40B4-BE49-F238E27FC236}">
                  <a16:creationId xmlns:a16="http://schemas.microsoft.com/office/drawing/2014/main" id="{075E0552-D5ED-3CE8-F837-FBABBD835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3154"/>
              <a:ext cx="0" cy="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495" name="Rectangle 34">
              <a:extLst>
                <a:ext uri="{FF2B5EF4-FFF2-40B4-BE49-F238E27FC236}">
                  <a16:creationId xmlns:a16="http://schemas.microsoft.com/office/drawing/2014/main" id="{1130C9EB-DA0E-79F7-5B45-7B19DE58D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3226"/>
              <a:ext cx="19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r>
                <a:rPr lang="es-ES_tradnl" altLang="es-ES" sz="1400">
                  <a:solidFill>
                    <a:srgbClr val="000000"/>
                  </a:solidFill>
                  <a:latin typeface="Arial" panose="020B0604020202020204" pitchFamily="34" charset="0"/>
                </a:rPr>
                <a:t>B, x</a:t>
              </a:r>
              <a:endParaRPr lang="es-ES_tradnl" altLang="es-ES" sz="1400">
                <a:latin typeface="Times New Roman" panose="02020603050405020304" pitchFamily="18" charset="0"/>
              </a:endParaRPr>
            </a:p>
          </p:txBody>
        </p:sp>
        <p:sp>
          <p:nvSpPr>
            <p:cNvPr id="20496" name="Line 35">
              <a:extLst>
                <a:ext uri="{FF2B5EF4-FFF2-40B4-BE49-F238E27FC236}">
                  <a16:creationId xmlns:a16="http://schemas.microsoft.com/office/drawing/2014/main" id="{C81D4933-6333-90A6-CF3F-430F1F87C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8" y="2753"/>
              <a:ext cx="14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497" name="Group 36">
              <a:extLst>
                <a:ext uri="{FF2B5EF4-FFF2-40B4-BE49-F238E27FC236}">
                  <a16:creationId xmlns:a16="http://schemas.microsoft.com/office/drawing/2014/main" id="{AEB708FD-62B5-BF5B-A145-047CEBFE37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6" y="2743"/>
              <a:ext cx="40" cy="19"/>
              <a:chOff x="2664" y="2660"/>
              <a:chExt cx="48" cy="24"/>
            </a:xfrm>
          </p:grpSpPr>
          <p:sp>
            <p:nvSpPr>
              <p:cNvPr id="20607" name="Freeform 37">
                <a:extLst>
                  <a:ext uri="{FF2B5EF4-FFF2-40B4-BE49-F238E27FC236}">
                    <a16:creationId xmlns:a16="http://schemas.microsoft.com/office/drawing/2014/main" id="{63E07B98-24BD-260F-0358-BA1583E36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2660"/>
                <a:ext cx="48" cy="24"/>
              </a:xfrm>
              <a:custGeom>
                <a:avLst/>
                <a:gdLst>
                  <a:gd name="T0" fmla="*/ 0 w 48"/>
                  <a:gd name="T1" fmla="*/ 0 h 24"/>
                  <a:gd name="T2" fmla="*/ 48 w 48"/>
                  <a:gd name="T3" fmla="*/ 12 h 24"/>
                  <a:gd name="T4" fmla="*/ 0 w 48"/>
                  <a:gd name="T5" fmla="*/ 24 h 24"/>
                  <a:gd name="T6" fmla="*/ 0 w 48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0"/>
                    </a:moveTo>
                    <a:lnTo>
                      <a:pt x="48" y="12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608" name="Freeform 38">
                <a:extLst>
                  <a:ext uri="{FF2B5EF4-FFF2-40B4-BE49-F238E27FC236}">
                    <a16:creationId xmlns:a16="http://schemas.microsoft.com/office/drawing/2014/main" id="{80610E80-9E75-D849-2F0D-B4C802AD7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2660"/>
                <a:ext cx="48" cy="24"/>
              </a:xfrm>
              <a:custGeom>
                <a:avLst/>
                <a:gdLst>
                  <a:gd name="T0" fmla="*/ 0 w 48"/>
                  <a:gd name="T1" fmla="*/ 0 h 24"/>
                  <a:gd name="T2" fmla="*/ 48 w 48"/>
                  <a:gd name="T3" fmla="*/ 12 h 24"/>
                  <a:gd name="T4" fmla="*/ 0 w 48"/>
                  <a:gd name="T5" fmla="*/ 24 h 24"/>
                  <a:gd name="T6" fmla="*/ 0 w 48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0"/>
                    </a:moveTo>
                    <a:lnTo>
                      <a:pt x="48" y="12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498" name="Line 39">
              <a:extLst>
                <a:ext uri="{FF2B5EF4-FFF2-40B4-BE49-F238E27FC236}">
                  <a16:creationId xmlns:a16="http://schemas.microsoft.com/office/drawing/2014/main" id="{C00CF647-8949-CFD5-93FB-907D180D14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8" y="2101"/>
              <a:ext cx="1" cy="1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499" name="Line 40">
              <a:extLst>
                <a:ext uri="{FF2B5EF4-FFF2-40B4-BE49-F238E27FC236}">
                  <a16:creationId xmlns:a16="http://schemas.microsoft.com/office/drawing/2014/main" id="{9690D6BA-206D-60FF-866D-6CF5E8B7F1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3" y="2101"/>
              <a:ext cx="27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0" name="Line 41">
              <a:extLst>
                <a:ext uri="{FF2B5EF4-FFF2-40B4-BE49-F238E27FC236}">
                  <a16:creationId xmlns:a16="http://schemas.microsoft.com/office/drawing/2014/main" id="{1007AB7C-91DC-78B9-310A-93D51F712D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1" y="2101"/>
              <a:ext cx="1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1" name="Rectangle 42">
              <a:extLst>
                <a:ext uri="{FF2B5EF4-FFF2-40B4-BE49-F238E27FC236}">
                  <a16:creationId xmlns:a16="http://schemas.microsoft.com/office/drawing/2014/main" id="{2E9E40A0-63FE-48AE-6335-13FCF73F0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6" y="2243"/>
              <a:ext cx="152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502" name="Rectangle 43">
              <a:extLst>
                <a:ext uri="{FF2B5EF4-FFF2-40B4-BE49-F238E27FC236}">
                  <a16:creationId xmlns:a16="http://schemas.microsoft.com/office/drawing/2014/main" id="{44158F43-302F-B23F-0A98-755D04716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" y="227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r>
                <a:rPr lang="es-ES_tradnl" altLang="es-ES" sz="1400">
                  <a:solidFill>
                    <a:srgbClr val="000000"/>
                  </a:solidFill>
                  <a:latin typeface="Arial" panose="020B0604020202020204" pitchFamily="34" charset="0"/>
                </a:rPr>
                <a:t>L</a:t>
              </a:r>
              <a:endParaRPr lang="es-ES_tradnl" altLang="es-ES" sz="1400">
                <a:latin typeface="Times New Roman" panose="02020603050405020304" pitchFamily="18" charset="0"/>
              </a:endParaRPr>
            </a:p>
          </p:txBody>
        </p:sp>
        <p:sp>
          <p:nvSpPr>
            <p:cNvPr id="20503" name="Line 44">
              <a:extLst>
                <a:ext uri="{FF2B5EF4-FFF2-40B4-BE49-F238E27FC236}">
                  <a16:creationId xmlns:a16="http://schemas.microsoft.com/office/drawing/2014/main" id="{2E4EA5A3-F4E3-9ED6-7904-95CA43487D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0" y="3262"/>
              <a:ext cx="1" cy="1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4" name="Freeform 45">
              <a:extLst>
                <a:ext uri="{FF2B5EF4-FFF2-40B4-BE49-F238E27FC236}">
                  <a16:creationId xmlns:a16="http://schemas.microsoft.com/office/drawing/2014/main" id="{A2844465-A613-1BB6-5676-7AAE7ED03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" y="3379"/>
              <a:ext cx="25" cy="20"/>
            </a:xfrm>
            <a:custGeom>
              <a:avLst/>
              <a:gdLst>
                <a:gd name="T0" fmla="*/ 25 w 30"/>
                <a:gd name="T1" fmla="*/ 0 h 24"/>
                <a:gd name="T2" fmla="*/ 25 w 30"/>
                <a:gd name="T3" fmla="*/ 20 h 24"/>
                <a:gd name="T4" fmla="*/ 0 w 30"/>
                <a:gd name="T5" fmla="*/ 10 h 24"/>
                <a:gd name="T6" fmla="*/ 25 w 30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30" y="0"/>
                  </a:moveTo>
                  <a:lnTo>
                    <a:pt x="30" y="24"/>
                  </a:lnTo>
                  <a:lnTo>
                    <a:pt x="0" y="12"/>
                  </a:lnTo>
                  <a:lnTo>
                    <a:pt x="3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5" name="Freeform 46">
              <a:extLst>
                <a:ext uri="{FF2B5EF4-FFF2-40B4-BE49-F238E27FC236}">
                  <a16:creationId xmlns:a16="http://schemas.microsoft.com/office/drawing/2014/main" id="{8E6A2197-15D2-CD09-6EDF-13952773E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" y="3379"/>
              <a:ext cx="19" cy="20"/>
            </a:xfrm>
            <a:custGeom>
              <a:avLst/>
              <a:gdLst>
                <a:gd name="T0" fmla="*/ 0 w 24"/>
                <a:gd name="T1" fmla="*/ 20 h 24"/>
                <a:gd name="T2" fmla="*/ 0 w 24"/>
                <a:gd name="T3" fmla="*/ 0 h 24"/>
                <a:gd name="T4" fmla="*/ 19 w 24"/>
                <a:gd name="T5" fmla="*/ 10 h 24"/>
                <a:gd name="T6" fmla="*/ 0 w 24"/>
                <a:gd name="T7" fmla="*/ 2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24">
                  <a:moveTo>
                    <a:pt x="0" y="24"/>
                  </a:moveTo>
                  <a:lnTo>
                    <a:pt x="0" y="0"/>
                  </a:lnTo>
                  <a:lnTo>
                    <a:pt x="24" y="12"/>
                  </a:lnTo>
                  <a:lnTo>
                    <a:pt x="0" y="2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6" name="Freeform 47">
              <a:extLst>
                <a:ext uri="{FF2B5EF4-FFF2-40B4-BE49-F238E27FC236}">
                  <a16:creationId xmlns:a16="http://schemas.microsoft.com/office/drawing/2014/main" id="{EDA65C82-4B06-6BA3-8D16-E1FE82C6A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" y="3355"/>
              <a:ext cx="30" cy="15"/>
            </a:xfrm>
            <a:custGeom>
              <a:avLst/>
              <a:gdLst>
                <a:gd name="T0" fmla="*/ 0 w 36"/>
                <a:gd name="T1" fmla="*/ 15 h 18"/>
                <a:gd name="T2" fmla="*/ 0 w 36"/>
                <a:gd name="T3" fmla="*/ 10 h 18"/>
                <a:gd name="T4" fmla="*/ 0 w 36"/>
                <a:gd name="T5" fmla="*/ 10 h 18"/>
                <a:gd name="T6" fmla="*/ 0 w 36"/>
                <a:gd name="T7" fmla="*/ 10 h 18"/>
                <a:gd name="T8" fmla="*/ 0 w 36"/>
                <a:gd name="T9" fmla="*/ 5 h 18"/>
                <a:gd name="T10" fmla="*/ 0 w 36"/>
                <a:gd name="T11" fmla="*/ 5 h 18"/>
                <a:gd name="T12" fmla="*/ 5 w 36"/>
                <a:gd name="T13" fmla="*/ 5 h 18"/>
                <a:gd name="T14" fmla="*/ 5 w 36"/>
                <a:gd name="T15" fmla="*/ 5 h 18"/>
                <a:gd name="T16" fmla="*/ 10 w 36"/>
                <a:gd name="T17" fmla="*/ 5 h 18"/>
                <a:gd name="T18" fmla="*/ 10 w 36"/>
                <a:gd name="T19" fmla="*/ 5 h 18"/>
                <a:gd name="T20" fmla="*/ 15 w 36"/>
                <a:gd name="T21" fmla="*/ 0 h 18"/>
                <a:gd name="T22" fmla="*/ 15 w 36"/>
                <a:gd name="T23" fmla="*/ 0 h 18"/>
                <a:gd name="T24" fmla="*/ 15 w 36"/>
                <a:gd name="T25" fmla="*/ 0 h 18"/>
                <a:gd name="T26" fmla="*/ 20 w 36"/>
                <a:gd name="T27" fmla="*/ 5 h 18"/>
                <a:gd name="T28" fmla="*/ 20 w 36"/>
                <a:gd name="T29" fmla="*/ 5 h 18"/>
                <a:gd name="T30" fmla="*/ 20 w 36"/>
                <a:gd name="T31" fmla="*/ 5 h 18"/>
                <a:gd name="T32" fmla="*/ 25 w 36"/>
                <a:gd name="T33" fmla="*/ 5 h 18"/>
                <a:gd name="T34" fmla="*/ 25 w 36"/>
                <a:gd name="T35" fmla="*/ 5 h 18"/>
                <a:gd name="T36" fmla="*/ 25 w 36"/>
                <a:gd name="T37" fmla="*/ 10 h 18"/>
                <a:gd name="T38" fmla="*/ 30 w 36"/>
                <a:gd name="T39" fmla="*/ 10 h 18"/>
                <a:gd name="T40" fmla="*/ 30 w 36"/>
                <a:gd name="T41" fmla="*/ 10 h 18"/>
                <a:gd name="T42" fmla="*/ 30 w 36"/>
                <a:gd name="T43" fmla="*/ 15 h 18"/>
                <a:gd name="T44" fmla="*/ 30 w 36"/>
                <a:gd name="T45" fmla="*/ 15 h 18"/>
                <a:gd name="T46" fmla="*/ 0 w 36"/>
                <a:gd name="T47" fmla="*/ 15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6" h="18">
                  <a:moveTo>
                    <a:pt x="0" y="18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0" y="1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7" name="Line 48">
              <a:extLst>
                <a:ext uri="{FF2B5EF4-FFF2-40B4-BE49-F238E27FC236}">
                  <a16:creationId xmlns:a16="http://schemas.microsoft.com/office/drawing/2014/main" id="{97B08EDF-AEF6-362A-61A0-66AFE58643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29" y="3370"/>
              <a:ext cx="5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08" name="Line 49">
              <a:extLst>
                <a:ext uri="{FF2B5EF4-FFF2-40B4-BE49-F238E27FC236}">
                  <a16:creationId xmlns:a16="http://schemas.microsoft.com/office/drawing/2014/main" id="{71E94326-224E-BB75-A677-AFD51B963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9" y="3389"/>
              <a:ext cx="58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509" name="Group 50">
              <a:extLst>
                <a:ext uri="{FF2B5EF4-FFF2-40B4-BE49-F238E27FC236}">
                  <a16:creationId xmlns:a16="http://schemas.microsoft.com/office/drawing/2014/main" id="{FCD408F7-72D9-205D-FD3E-C0CBF92258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7" y="3379"/>
              <a:ext cx="39" cy="20"/>
              <a:chOff x="3842" y="3441"/>
              <a:chExt cx="48" cy="24"/>
            </a:xfrm>
          </p:grpSpPr>
          <p:sp>
            <p:nvSpPr>
              <p:cNvPr id="20605" name="Freeform 51">
                <a:extLst>
                  <a:ext uri="{FF2B5EF4-FFF2-40B4-BE49-F238E27FC236}">
                    <a16:creationId xmlns:a16="http://schemas.microsoft.com/office/drawing/2014/main" id="{F4E7E9B4-FE72-FFE5-67DA-AC7090BEE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441"/>
                <a:ext cx="48" cy="24"/>
              </a:xfrm>
              <a:custGeom>
                <a:avLst/>
                <a:gdLst>
                  <a:gd name="T0" fmla="*/ 0 w 48"/>
                  <a:gd name="T1" fmla="*/ 24 h 24"/>
                  <a:gd name="T2" fmla="*/ 48 w 48"/>
                  <a:gd name="T3" fmla="*/ 12 h 24"/>
                  <a:gd name="T4" fmla="*/ 0 w 48"/>
                  <a:gd name="T5" fmla="*/ 0 h 24"/>
                  <a:gd name="T6" fmla="*/ 0 w 48"/>
                  <a:gd name="T7" fmla="*/ 24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48" y="12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606" name="Freeform 52">
                <a:extLst>
                  <a:ext uri="{FF2B5EF4-FFF2-40B4-BE49-F238E27FC236}">
                    <a16:creationId xmlns:a16="http://schemas.microsoft.com/office/drawing/2014/main" id="{631F719F-A6CA-68DF-4165-1C02F965C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441"/>
                <a:ext cx="48" cy="24"/>
              </a:xfrm>
              <a:custGeom>
                <a:avLst/>
                <a:gdLst>
                  <a:gd name="T0" fmla="*/ 0 w 48"/>
                  <a:gd name="T1" fmla="*/ 24 h 24"/>
                  <a:gd name="T2" fmla="*/ 48 w 48"/>
                  <a:gd name="T3" fmla="*/ 12 h 24"/>
                  <a:gd name="T4" fmla="*/ 0 w 48"/>
                  <a:gd name="T5" fmla="*/ 0 h 24"/>
                  <a:gd name="T6" fmla="*/ 0 w 48"/>
                  <a:gd name="T7" fmla="*/ 24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48" y="12"/>
                    </a:lnTo>
                    <a:lnTo>
                      <a:pt x="0" y="0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510" name="Line 53">
              <a:extLst>
                <a:ext uri="{FF2B5EF4-FFF2-40B4-BE49-F238E27FC236}">
                  <a16:creationId xmlns:a16="http://schemas.microsoft.com/office/drawing/2014/main" id="{AD23A519-0E9A-1684-65E5-2782348120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91" y="3389"/>
              <a:ext cx="11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11" name="Line 54">
              <a:extLst>
                <a:ext uri="{FF2B5EF4-FFF2-40B4-BE49-F238E27FC236}">
                  <a16:creationId xmlns:a16="http://schemas.microsoft.com/office/drawing/2014/main" id="{D8E4E029-4FD1-36E5-8C00-C39E6CBAD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4" y="3154"/>
              <a:ext cx="1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12" name="Line 55">
              <a:extLst>
                <a:ext uri="{FF2B5EF4-FFF2-40B4-BE49-F238E27FC236}">
                  <a16:creationId xmlns:a16="http://schemas.microsoft.com/office/drawing/2014/main" id="{10884800-796F-87F0-6B01-25DF4791E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6" y="2331"/>
              <a:ext cx="0" cy="8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13" name="Line 56">
              <a:extLst>
                <a:ext uri="{FF2B5EF4-FFF2-40B4-BE49-F238E27FC236}">
                  <a16:creationId xmlns:a16="http://schemas.microsoft.com/office/drawing/2014/main" id="{FAD0E0A9-6B83-5A8E-4317-BAB2BD288A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2331"/>
              <a:ext cx="1" cy="8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14" name="Freeform 57">
              <a:extLst>
                <a:ext uri="{FF2B5EF4-FFF2-40B4-BE49-F238E27FC236}">
                  <a16:creationId xmlns:a16="http://schemas.microsoft.com/office/drawing/2014/main" id="{249A041A-F328-79C2-274B-6CC4F9731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" y="2385"/>
              <a:ext cx="29" cy="25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25 h 30"/>
                <a:gd name="T4" fmla="*/ 29 w 36"/>
                <a:gd name="T5" fmla="*/ 15 h 30"/>
                <a:gd name="T6" fmla="*/ 0 w 36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30">
                  <a:moveTo>
                    <a:pt x="0" y="0"/>
                  </a:moveTo>
                  <a:lnTo>
                    <a:pt x="0" y="30"/>
                  </a:lnTo>
                  <a:lnTo>
                    <a:pt x="36" y="1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15" name="Freeform 58">
              <a:extLst>
                <a:ext uri="{FF2B5EF4-FFF2-40B4-BE49-F238E27FC236}">
                  <a16:creationId xmlns:a16="http://schemas.microsoft.com/office/drawing/2014/main" id="{4BDBB850-BF0B-15D5-0137-6376FD173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2390"/>
              <a:ext cx="25" cy="20"/>
            </a:xfrm>
            <a:custGeom>
              <a:avLst/>
              <a:gdLst>
                <a:gd name="T0" fmla="*/ 25 w 30"/>
                <a:gd name="T1" fmla="*/ 20 h 24"/>
                <a:gd name="T2" fmla="*/ 25 w 30"/>
                <a:gd name="T3" fmla="*/ 0 h 24"/>
                <a:gd name="T4" fmla="*/ 0 w 30"/>
                <a:gd name="T5" fmla="*/ 10 h 24"/>
                <a:gd name="T6" fmla="*/ 25 w 30"/>
                <a:gd name="T7" fmla="*/ 2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30" y="24"/>
                  </a:moveTo>
                  <a:lnTo>
                    <a:pt x="30" y="0"/>
                  </a:lnTo>
                  <a:lnTo>
                    <a:pt x="0" y="12"/>
                  </a:lnTo>
                  <a:lnTo>
                    <a:pt x="30" y="2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16" name="Freeform 59">
              <a:extLst>
                <a:ext uri="{FF2B5EF4-FFF2-40B4-BE49-F238E27FC236}">
                  <a16:creationId xmlns:a16="http://schemas.microsoft.com/office/drawing/2014/main" id="{1A22C6A0-4ED2-5D7C-F6B1-A6C57CF96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" y="2366"/>
              <a:ext cx="34" cy="10"/>
            </a:xfrm>
            <a:custGeom>
              <a:avLst/>
              <a:gdLst>
                <a:gd name="T0" fmla="*/ 34 w 42"/>
                <a:gd name="T1" fmla="*/ 10 h 12"/>
                <a:gd name="T2" fmla="*/ 34 w 42"/>
                <a:gd name="T3" fmla="*/ 10 h 12"/>
                <a:gd name="T4" fmla="*/ 29 w 42"/>
                <a:gd name="T5" fmla="*/ 10 h 12"/>
                <a:gd name="T6" fmla="*/ 29 w 42"/>
                <a:gd name="T7" fmla="*/ 5 h 12"/>
                <a:gd name="T8" fmla="*/ 29 w 42"/>
                <a:gd name="T9" fmla="*/ 5 h 12"/>
                <a:gd name="T10" fmla="*/ 29 w 42"/>
                <a:gd name="T11" fmla="*/ 5 h 12"/>
                <a:gd name="T12" fmla="*/ 24 w 42"/>
                <a:gd name="T13" fmla="*/ 0 h 12"/>
                <a:gd name="T14" fmla="*/ 24 w 42"/>
                <a:gd name="T15" fmla="*/ 0 h 12"/>
                <a:gd name="T16" fmla="*/ 24 w 42"/>
                <a:gd name="T17" fmla="*/ 0 h 12"/>
                <a:gd name="T18" fmla="*/ 19 w 42"/>
                <a:gd name="T19" fmla="*/ 0 h 12"/>
                <a:gd name="T20" fmla="*/ 19 w 42"/>
                <a:gd name="T21" fmla="*/ 0 h 12"/>
                <a:gd name="T22" fmla="*/ 15 w 42"/>
                <a:gd name="T23" fmla="*/ 0 h 12"/>
                <a:gd name="T24" fmla="*/ 15 w 42"/>
                <a:gd name="T25" fmla="*/ 0 h 12"/>
                <a:gd name="T26" fmla="*/ 15 w 42"/>
                <a:gd name="T27" fmla="*/ 0 h 12"/>
                <a:gd name="T28" fmla="*/ 10 w 42"/>
                <a:gd name="T29" fmla="*/ 0 h 12"/>
                <a:gd name="T30" fmla="*/ 10 w 42"/>
                <a:gd name="T31" fmla="*/ 0 h 12"/>
                <a:gd name="T32" fmla="*/ 5 w 42"/>
                <a:gd name="T33" fmla="*/ 0 h 12"/>
                <a:gd name="T34" fmla="*/ 5 w 42"/>
                <a:gd name="T35" fmla="*/ 5 h 12"/>
                <a:gd name="T36" fmla="*/ 5 w 42"/>
                <a:gd name="T37" fmla="*/ 5 h 12"/>
                <a:gd name="T38" fmla="*/ 5 w 42"/>
                <a:gd name="T39" fmla="*/ 5 h 12"/>
                <a:gd name="T40" fmla="*/ 0 w 42"/>
                <a:gd name="T41" fmla="*/ 10 h 12"/>
                <a:gd name="T42" fmla="*/ 0 w 42"/>
                <a:gd name="T43" fmla="*/ 10 h 12"/>
                <a:gd name="T44" fmla="*/ 0 w 42"/>
                <a:gd name="T45" fmla="*/ 10 h 12"/>
                <a:gd name="T46" fmla="*/ 34 w 42"/>
                <a:gd name="T47" fmla="*/ 10 h 1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" h="12">
                  <a:moveTo>
                    <a:pt x="42" y="12"/>
                  </a:moveTo>
                  <a:lnTo>
                    <a:pt x="42" y="12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42" y="1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17" name="Line 60">
              <a:extLst>
                <a:ext uri="{FF2B5EF4-FFF2-40B4-BE49-F238E27FC236}">
                  <a16:creationId xmlns:a16="http://schemas.microsoft.com/office/drawing/2014/main" id="{0DE08491-5188-D970-8D7D-4542C3BF7B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3" y="2376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518" name="Group 61">
              <a:extLst>
                <a:ext uri="{FF2B5EF4-FFF2-40B4-BE49-F238E27FC236}">
                  <a16:creationId xmlns:a16="http://schemas.microsoft.com/office/drawing/2014/main" id="{CFD09B11-9A66-9745-3FE5-D0188913CC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2390"/>
              <a:ext cx="40" cy="15"/>
              <a:chOff x="2982" y="2228"/>
              <a:chExt cx="49" cy="18"/>
            </a:xfrm>
          </p:grpSpPr>
          <p:sp>
            <p:nvSpPr>
              <p:cNvPr id="20603" name="Freeform 62">
                <a:extLst>
                  <a:ext uri="{FF2B5EF4-FFF2-40B4-BE49-F238E27FC236}">
                    <a16:creationId xmlns:a16="http://schemas.microsoft.com/office/drawing/2014/main" id="{2A5B73B7-1F03-4CFD-85E2-5056C98D4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2228"/>
                <a:ext cx="49" cy="18"/>
              </a:xfrm>
              <a:custGeom>
                <a:avLst/>
                <a:gdLst>
                  <a:gd name="T0" fmla="*/ 49 w 49"/>
                  <a:gd name="T1" fmla="*/ 18 h 18"/>
                  <a:gd name="T2" fmla="*/ 0 w 49"/>
                  <a:gd name="T3" fmla="*/ 12 h 18"/>
                  <a:gd name="T4" fmla="*/ 49 w 49"/>
                  <a:gd name="T5" fmla="*/ 0 h 18"/>
                  <a:gd name="T6" fmla="*/ 49 w 49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" h="18">
                    <a:moveTo>
                      <a:pt x="49" y="18"/>
                    </a:moveTo>
                    <a:lnTo>
                      <a:pt x="0" y="12"/>
                    </a:lnTo>
                    <a:lnTo>
                      <a:pt x="49" y="0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604" name="Freeform 63">
                <a:extLst>
                  <a:ext uri="{FF2B5EF4-FFF2-40B4-BE49-F238E27FC236}">
                    <a16:creationId xmlns:a16="http://schemas.microsoft.com/office/drawing/2014/main" id="{EEB5B37F-6D29-18D3-79C1-61EBAF1E0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2228"/>
                <a:ext cx="49" cy="18"/>
              </a:xfrm>
              <a:custGeom>
                <a:avLst/>
                <a:gdLst>
                  <a:gd name="T0" fmla="*/ 49 w 49"/>
                  <a:gd name="T1" fmla="*/ 18 h 18"/>
                  <a:gd name="T2" fmla="*/ 0 w 49"/>
                  <a:gd name="T3" fmla="*/ 12 h 18"/>
                  <a:gd name="T4" fmla="*/ 49 w 49"/>
                  <a:gd name="T5" fmla="*/ 0 h 18"/>
                  <a:gd name="T6" fmla="*/ 49 w 49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" h="18">
                    <a:moveTo>
                      <a:pt x="49" y="18"/>
                    </a:moveTo>
                    <a:lnTo>
                      <a:pt x="0" y="12"/>
                    </a:lnTo>
                    <a:lnTo>
                      <a:pt x="49" y="0"/>
                    </a:lnTo>
                    <a:lnTo>
                      <a:pt x="49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519" name="Line 64">
              <a:extLst>
                <a:ext uri="{FF2B5EF4-FFF2-40B4-BE49-F238E27FC236}">
                  <a16:creationId xmlns:a16="http://schemas.microsoft.com/office/drawing/2014/main" id="{09A4CC41-799D-1D09-90E0-538493A38B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6" y="2400"/>
              <a:ext cx="12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520" name="Group 65">
              <a:extLst>
                <a:ext uri="{FF2B5EF4-FFF2-40B4-BE49-F238E27FC236}">
                  <a16:creationId xmlns:a16="http://schemas.microsoft.com/office/drawing/2014/main" id="{58F1BFAE-DC0B-7B14-4A6E-920CED1584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6" y="2267"/>
              <a:ext cx="220" cy="64"/>
              <a:chOff x="2712" y="2077"/>
              <a:chExt cx="270" cy="78"/>
            </a:xfrm>
          </p:grpSpPr>
          <p:sp>
            <p:nvSpPr>
              <p:cNvPr id="20601" name="Freeform 66">
                <a:extLst>
                  <a:ext uri="{FF2B5EF4-FFF2-40B4-BE49-F238E27FC236}">
                    <a16:creationId xmlns:a16="http://schemas.microsoft.com/office/drawing/2014/main" id="{F380544D-2985-5248-F67F-041F8ADF0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2077"/>
                <a:ext cx="132" cy="78"/>
              </a:xfrm>
              <a:custGeom>
                <a:avLst/>
                <a:gdLst>
                  <a:gd name="T0" fmla="*/ 132 w 22"/>
                  <a:gd name="T1" fmla="*/ 78 h 13"/>
                  <a:gd name="T2" fmla="*/ 0 w 22"/>
                  <a:gd name="T3" fmla="*/ 0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" h="13">
                    <a:moveTo>
                      <a:pt x="22" y="13"/>
                    </a:moveTo>
                    <a:cubicBezTo>
                      <a:pt x="22" y="6"/>
                      <a:pt x="12" y="0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602" name="Freeform 67">
                <a:extLst>
                  <a:ext uri="{FF2B5EF4-FFF2-40B4-BE49-F238E27FC236}">
                    <a16:creationId xmlns:a16="http://schemas.microsoft.com/office/drawing/2014/main" id="{C9CF0AA4-46BA-682A-490B-16F32F968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" y="2077"/>
                <a:ext cx="132" cy="78"/>
              </a:xfrm>
              <a:custGeom>
                <a:avLst/>
                <a:gdLst>
                  <a:gd name="T0" fmla="*/ 0 w 22"/>
                  <a:gd name="T1" fmla="*/ 78 h 13"/>
                  <a:gd name="T2" fmla="*/ 132 w 22"/>
                  <a:gd name="T3" fmla="*/ 0 h 1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" h="13">
                    <a:moveTo>
                      <a:pt x="0" y="13"/>
                    </a:moveTo>
                    <a:cubicBezTo>
                      <a:pt x="0" y="6"/>
                      <a:pt x="10" y="0"/>
                      <a:pt x="22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0521" name="Group 68">
              <a:extLst>
                <a:ext uri="{FF2B5EF4-FFF2-40B4-BE49-F238E27FC236}">
                  <a16:creationId xmlns:a16="http://schemas.microsoft.com/office/drawing/2014/main" id="{C963DEE5-DB86-4B78-55EA-7389B96E8F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6" y="3218"/>
              <a:ext cx="220" cy="68"/>
              <a:chOff x="2712" y="3243"/>
              <a:chExt cx="270" cy="84"/>
            </a:xfrm>
          </p:grpSpPr>
          <p:grpSp>
            <p:nvGrpSpPr>
              <p:cNvPr id="20595" name="Group 69">
                <a:extLst>
                  <a:ext uri="{FF2B5EF4-FFF2-40B4-BE49-F238E27FC236}">
                    <a16:creationId xmlns:a16="http://schemas.microsoft.com/office/drawing/2014/main" id="{F8586267-C179-4D0F-A4A4-11BE8E80B3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0" y="3243"/>
                <a:ext cx="132" cy="84"/>
                <a:chOff x="2850" y="3243"/>
                <a:chExt cx="132" cy="84"/>
              </a:xfrm>
            </p:grpSpPr>
            <p:sp>
              <p:nvSpPr>
                <p:cNvPr id="20599" name="Freeform 70">
                  <a:extLst>
                    <a:ext uri="{FF2B5EF4-FFF2-40B4-BE49-F238E27FC236}">
                      <a16:creationId xmlns:a16="http://schemas.microsoft.com/office/drawing/2014/main" id="{5186041D-E3E1-D8C0-B47C-9F8FE7AAE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0" y="3243"/>
                  <a:ext cx="132" cy="84"/>
                </a:xfrm>
                <a:custGeom>
                  <a:avLst/>
                  <a:gdLst>
                    <a:gd name="T0" fmla="*/ 132 w 22"/>
                    <a:gd name="T1" fmla="*/ 0 h 14"/>
                    <a:gd name="T2" fmla="*/ 0 w 22"/>
                    <a:gd name="T3" fmla="*/ 84 h 14"/>
                    <a:gd name="T4" fmla="*/ 0 w 22"/>
                    <a:gd name="T5" fmla="*/ 0 h 14"/>
                    <a:gd name="T6" fmla="*/ 132 w 22"/>
                    <a:gd name="T7" fmla="*/ 0 h 1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" h="14">
                      <a:moveTo>
                        <a:pt x="22" y="0"/>
                      </a:moveTo>
                      <a:cubicBezTo>
                        <a:pt x="22" y="8"/>
                        <a:pt x="12" y="14"/>
                        <a:pt x="0" y="14"/>
                      </a:cubicBezTo>
                      <a:lnTo>
                        <a:pt x="0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600" name="Freeform 71">
                  <a:extLst>
                    <a:ext uri="{FF2B5EF4-FFF2-40B4-BE49-F238E27FC236}">
                      <a16:creationId xmlns:a16="http://schemas.microsoft.com/office/drawing/2014/main" id="{72A8A822-CADE-5103-3044-9DFB2D25E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0" y="3243"/>
                  <a:ext cx="132" cy="84"/>
                </a:xfrm>
                <a:custGeom>
                  <a:avLst/>
                  <a:gdLst>
                    <a:gd name="T0" fmla="*/ 132 w 22"/>
                    <a:gd name="T1" fmla="*/ 0 h 14"/>
                    <a:gd name="T2" fmla="*/ 0 w 22"/>
                    <a:gd name="T3" fmla="*/ 84 h 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2" h="14">
                      <a:moveTo>
                        <a:pt x="22" y="0"/>
                      </a:moveTo>
                      <a:cubicBezTo>
                        <a:pt x="22" y="8"/>
                        <a:pt x="12" y="14"/>
                        <a:pt x="0" y="14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0596" name="Group 72">
                <a:extLst>
                  <a:ext uri="{FF2B5EF4-FFF2-40B4-BE49-F238E27FC236}">
                    <a16:creationId xmlns:a16="http://schemas.microsoft.com/office/drawing/2014/main" id="{71585F4A-1C44-D69B-F23A-380D175DEE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12" y="3243"/>
                <a:ext cx="138" cy="84"/>
                <a:chOff x="2712" y="3243"/>
                <a:chExt cx="138" cy="84"/>
              </a:xfrm>
            </p:grpSpPr>
            <p:sp>
              <p:nvSpPr>
                <p:cNvPr id="20597" name="Freeform 73">
                  <a:extLst>
                    <a:ext uri="{FF2B5EF4-FFF2-40B4-BE49-F238E27FC236}">
                      <a16:creationId xmlns:a16="http://schemas.microsoft.com/office/drawing/2014/main" id="{E30DA547-3194-41A1-C35B-41889AAE5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2" y="3243"/>
                  <a:ext cx="138" cy="84"/>
                </a:xfrm>
                <a:custGeom>
                  <a:avLst/>
                  <a:gdLst>
                    <a:gd name="T0" fmla="*/ 0 w 23"/>
                    <a:gd name="T1" fmla="*/ 0 h 14"/>
                    <a:gd name="T2" fmla="*/ 138 w 23"/>
                    <a:gd name="T3" fmla="*/ 84 h 14"/>
                    <a:gd name="T4" fmla="*/ 138 w 23"/>
                    <a:gd name="T5" fmla="*/ 0 h 14"/>
                    <a:gd name="T6" fmla="*/ 0 w 23"/>
                    <a:gd name="T7" fmla="*/ 0 h 1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3" h="14">
                      <a:moveTo>
                        <a:pt x="0" y="0"/>
                      </a:moveTo>
                      <a:cubicBezTo>
                        <a:pt x="0" y="8"/>
                        <a:pt x="10" y="14"/>
                        <a:pt x="23" y="14"/>
                      </a:cubicBezTo>
                      <a:lnTo>
                        <a:pt x="2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98" name="Freeform 74">
                  <a:extLst>
                    <a:ext uri="{FF2B5EF4-FFF2-40B4-BE49-F238E27FC236}">
                      <a16:creationId xmlns:a16="http://schemas.microsoft.com/office/drawing/2014/main" id="{0E9FAC2C-752F-9FE8-08EF-3AB8F1891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2" y="3243"/>
                  <a:ext cx="138" cy="84"/>
                </a:xfrm>
                <a:custGeom>
                  <a:avLst/>
                  <a:gdLst>
                    <a:gd name="T0" fmla="*/ 0 w 23"/>
                    <a:gd name="T1" fmla="*/ 0 h 14"/>
                    <a:gd name="T2" fmla="*/ 138 w 23"/>
                    <a:gd name="T3" fmla="*/ 84 h 1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23" h="14">
                      <a:moveTo>
                        <a:pt x="0" y="0"/>
                      </a:moveTo>
                      <a:cubicBezTo>
                        <a:pt x="0" y="8"/>
                        <a:pt x="10" y="14"/>
                        <a:pt x="23" y="14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20522" name="Group 75">
              <a:extLst>
                <a:ext uri="{FF2B5EF4-FFF2-40B4-BE49-F238E27FC236}">
                  <a16:creationId xmlns:a16="http://schemas.microsoft.com/office/drawing/2014/main" id="{849F5D09-2371-62F6-E21C-A6D841FE2F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9" y="2047"/>
              <a:ext cx="132" cy="254"/>
              <a:chOff x="3157" y="1807"/>
              <a:chExt cx="162" cy="312"/>
            </a:xfrm>
          </p:grpSpPr>
          <p:grpSp>
            <p:nvGrpSpPr>
              <p:cNvPr id="20580" name="Group 76">
                <a:extLst>
                  <a:ext uri="{FF2B5EF4-FFF2-40B4-BE49-F238E27FC236}">
                    <a16:creationId xmlns:a16="http://schemas.microsoft.com/office/drawing/2014/main" id="{67856FB2-1360-55D3-F8C6-2F4FC36A45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89" y="1873"/>
                <a:ext cx="24" cy="120"/>
                <a:chOff x="3289" y="1873"/>
                <a:chExt cx="24" cy="120"/>
              </a:xfrm>
            </p:grpSpPr>
            <p:sp>
              <p:nvSpPr>
                <p:cNvPr id="20591" name="Line 77">
                  <a:extLst>
                    <a:ext uri="{FF2B5EF4-FFF2-40B4-BE49-F238E27FC236}">
                      <a16:creationId xmlns:a16="http://schemas.microsoft.com/office/drawing/2014/main" id="{DB3F7D16-FC2A-434D-E450-4F9FB13B38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1" y="1873"/>
                  <a:ext cx="1" cy="11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grpSp>
              <p:nvGrpSpPr>
                <p:cNvPr id="20592" name="Group 78">
                  <a:extLst>
                    <a:ext uri="{FF2B5EF4-FFF2-40B4-BE49-F238E27FC236}">
                      <a16:creationId xmlns:a16="http://schemas.microsoft.com/office/drawing/2014/main" id="{6B6190E4-9B47-4E29-A3FF-DB33A890FF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89" y="1957"/>
                  <a:ext cx="24" cy="36"/>
                  <a:chOff x="3289" y="1957"/>
                  <a:chExt cx="24" cy="36"/>
                </a:xfrm>
              </p:grpSpPr>
              <p:sp>
                <p:nvSpPr>
                  <p:cNvPr id="20593" name="Freeform 79">
                    <a:extLst>
                      <a:ext uri="{FF2B5EF4-FFF2-40B4-BE49-F238E27FC236}">
                        <a16:creationId xmlns:a16="http://schemas.microsoft.com/office/drawing/2014/main" id="{809C1D9A-C9A6-32AA-DFE0-252582830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89" y="1957"/>
                    <a:ext cx="24" cy="36"/>
                  </a:xfrm>
                  <a:custGeom>
                    <a:avLst/>
                    <a:gdLst>
                      <a:gd name="T0" fmla="*/ 24 w 24"/>
                      <a:gd name="T1" fmla="*/ 0 h 36"/>
                      <a:gd name="T2" fmla="*/ 12 w 24"/>
                      <a:gd name="T3" fmla="*/ 36 h 36"/>
                      <a:gd name="T4" fmla="*/ 0 w 24"/>
                      <a:gd name="T5" fmla="*/ 0 h 36"/>
                      <a:gd name="T6" fmla="*/ 24 w 24"/>
                      <a:gd name="T7" fmla="*/ 0 h 3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4" h="36">
                        <a:moveTo>
                          <a:pt x="24" y="0"/>
                        </a:moveTo>
                        <a:lnTo>
                          <a:pt x="12" y="36"/>
                        </a:lnTo>
                        <a:lnTo>
                          <a:pt x="0" y="0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20594" name="Freeform 80">
                    <a:extLst>
                      <a:ext uri="{FF2B5EF4-FFF2-40B4-BE49-F238E27FC236}">
                        <a16:creationId xmlns:a16="http://schemas.microsoft.com/office/drawing/2014/main" id="{97E3F093-94C0-FD79-524D-3808BF010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89" y="1957"/>
                    <a:ext cx="24" cy="36"/>
                  </a:xfrm>
                  <a:custGeom>
                    <a:avLst/>
                    <a:gdLst>
                      <a:gd name="T0" fmla="*/ 24 w 24"/>
                      <a:gd name="T1" fmla="*/ 0 h 36"/>
                      <a:gd name="T2" fmla="*/ 12 w 24"/>
                      <a:gd name="T3" fmla="*/ 36 h 36"/>
                      <a:gd name="T4" fmla="*/ 0 w 24"/>
                      <a:gd name="T5" fmla="*/ 0 h 36"/>
                      <a:gd name="T6" fmla="*/ 24 w 24"/>
                      <a:gd name="T7" fmla="*/ 0 h 3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4" h="36">
                        <a:moveTo>
                          <a:pt x="24" y="0"/>
                        </a:moveTo>
                        <a:lnTo>
                          <a:pt x="12" y="36"/>
                        </a:lnTo>
                        <a:lnTo>
                          <a:pt x="0" y="0"/>
                        </a:lnTo>
                        <a:lnTo>
                          <a:pt x="24" y="0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20581" name="Group 81">
                <a:extLst>
                  <a:ext uri="{FF2B5EF4-FFF2-40B4-BE49-F238E27FC236}">
                    <a16:creationId xmlns:a16="http://schemas.microsoft.com/office/drawing/2014/main" id="{0CB1C632-A4EE-BBE4-148C-E3C826E9E0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87" y="1807"/>
                <a:ext cx="132" cy="132"/>
                <a:chOff x="3187" y="1807"/>
                <a:chExt cx="132" cy="132"/>
              </a:xfrm>
            </p:grpSpPr>
            <p:sp>
              <p:nvSpPr>
                <p:cNvPr id="20589" name="Oval 82">
                  <a:extLst>
                    <a:ext uri="{FF2B5EF4-FFF2-40B4-BE49-F238E27FC236}">
                      <a16:creationId xmlns:a16="http://schemas.microsoft.com/office/drawing/2014/main" id="{FC6C9A00-B7A3-B8A9-378B-B044ED9286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87" y="1807"/>
                  <a:ext cx="132" cy="132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9pPr>
                </a:lstStyle>
                <a:p>
                  <a:pPr eaLnBrk="1" hangingPunct="1"/>
                  <a:endParaRPr lang="es-ES" altLang="es-ES"/>
                </a:p>
              </p:txBody>
            </p:sp>
            <p:sp>
              <p:nvSpPr>
                <p:cNvPr id="20590" name="Freeform 83">
                  <a:extLst>
                    <a:ext uri="{FF2B5EF4-FFF2-40B4-BE49-F238E27FC236}">
                      <a16:creationId xmlns:a16="http://schemas.microsoft.com/office/drawing/2014/main" id="{7991911D-AEC5-E879-8199-C89BBD56E0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5" y="1849"/>
                  <a:ext cx="96" cy="48"/>
                </a:xfrm>
                <a:custGeom>
                  <a:avLst/>
                  <a:gdLst>
                    <a:gd name="T0" fmla="*/ 0 w 96"/>
                    <a:gd name="T1" fmla="*/ 24 h 48"/>
                    <a:gd name="T2" fmla="*/ 12 w 96"/>
                    <a:gd name="T3" fmla="*/ 0 h 48"/>
                    <a:gd name="T4" fmla="*/ 24 w 96"/>
                    <a:gd name="T5" fmla="*/ 48 h 48"/>
                    <a:gd name="T6" fmla="*/ 36 w 96"/>
                    <a:gd name="T7" fmla="*/ 0 h 48"/>
                    <a:gd name="T8" fmla="*/ 54 w 96"/>
                    <a:gd name="T9" fmla="*/ 48 h 48"/>
                    <a:gd name="T10" fmla="*/ 66 w 96"/>
                    <a:gd name="T11" fmla="*/ 0 h 48"/>
                    <a:gd name="T12" fmla="*/ 78 w 96"/>
                    <a:gd name="T13" fmla="*/ 48 h 48"/>
                    <a:gd name="T14" fmla="*/ 96 w 96"/>
                    <a:gd name="T15" fmla="*/ 24 h 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6" h="48">
                      <a:moveTo>
                        <a:pt x="0" y="24"/>
                      </a:moveTo>
                      <a:lnTo>
                        <a:pt x="12" y="0"/>
                      </a:lnTo>
                      <a:lnTo>
                        <a:pt x="24" y="48"/>
                      </a:lnTo>
                      <a:lnTo>
                        <a:pt x="36" y="0"/>
                      </a:lnTo>
                      <a:lnTo>
                        <a:pt x="54" y="48"/>
                      </a:lnTo>
                      <a:lnTo>
                        <a:pt x="66" y="0"/>
                      </a:lnTo>
                      <a:lnTo>
                        <a:pt x="78" y="48"/>
                      </a:lnTo>
                      <a:lnTo>
                        <a:pt x="96" y="24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20582" name="Line 84">
                <a:extLst>
                  <a:ext uri="{FF2B5EF4-FFF2-40B4-BE49-F238E27FC236}">
                    <a16:creationId xmlns:a16="http://schemas.microsoft.com/office/drawing/2014/main" id="{501D3C0B-5D50-B7B2-1479-94C7786003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5" y="1873"/>
                <a:ext cx="1" cy="1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0583" name="Group 85">
                <a:extLst>
                  <a:ext uri="{FF2B5EF4-FFF2-40B4-BE49-F238E27FC236}">
                    <a16:creationId xmlns:a16="http://schemas.microsoft.com/office/drawing/2014/main" id="{DF325015-1A99-9240-84E5-A19160FB9E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57" y="1981"/>
                <a:ext cx="60" cy="60"/>
                <a:chOff x="3157" y="1981"/>
                <a:chExt cx="60" cy="60"/>
              </a:xfrm>
            </p:grpSpPr>
            <p:sp>
              <p:nvSpPr>
                <p:cNvPr id="20585" name="Freeform 86">
                  <a:extLst>
                    <a:ext uri="{FF2B5EF4-FFF2-40B4-BE49-F238E27FC236}">
                      <a16:creationId xmlns:a16="http://schemas.microsoft.com/office/drawing/2014/main" id="{71598225-DFD2-EAD0-A9BE-5CF8437BB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7" y="2011"/>
                  <a:ext cx="30" cy="30"/>
                </a:xfrm>
                <a:custGeom>
                  <a:avLst/>
                  <a:gdLst>
                    <a:gd name="T0" fmla="*/ 0 w 30"/>
                    <a:gd name="T1" fmla="*/ 30 h 30"/>
                    <a:gd name="T2" fmla="*/ 30 w 30"/>
                    <a:gd name="T3" fmla="*/ 30 h 30"/>
                    <a:gd name="T4" fmla="*/ 12 w 30"/>
                    <a:gd name="T5" fmla="*/ 0 h 30"/>
                    <a:gd name="T6" fmla="*/ 0 w 30"/>
                    <a:gd name="T7" fmla="*/ 3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30">
                      <a:moveTo>
                        <a:pt x="0" y="30"/>
                      </a:moveTo>
                      <a:lnTo>
                        <a:pt x="30" y="30"/>
                      </a:lnTo>
                      <a:lnTo>
                        <a:pt x="12" y="0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86" name="Freeform 87">
                  <a:extLst>
                    <a:ext uri="{FF2B5EF4-FFF2-40B4-BE49-F238E27FC236}">
                      <a16:creationId xmlns:a16="http://schemas.microsoft.com/office/drawing/2014/main" id="{92481F9B-DC32-4A1B-FE0B-3423A6D45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7" y="1981"/>
                  <a:ext cx="30" cy="30"/>
                </a:xfrm>
                <a:custGeom>
                  <a:avLst/>
                  <a:gdLst>
                    <a:gd name="T0" fmla="*/ 30 w 30"/>
                    <a:gd name="T1" fmla="*/ 0 h 30"/>
                    <a:gd name="T2" fmla="*/ 0 w 30"/>
                    <a:gd name="T3" fmla="*/ 0 h 30"/>
                    <a:gd name="T4" fmla="*/ 18 w 30"/>
                    <a:gd name="T5" fmla="*/ 30 h 30"/>
                    <a:gd name="T6" fmla="*/ 30 w 30"/>
                    <a:gd name="T7" fmla="*/ 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30">
                      <a:moveTo>
                        <a:pt x="30" y="0"/>
                      </a:moveTo>
                      <a:lnTo>
                        <a:pt x="0" y="0"/>
                      </a:lnTo>
                      <a:lnTo>
                        <a:pt x="18" y="30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87" name="Freeform 88">
                  <a:extLst>
                    <a:ext uri="{FF2B5EF4-FFF2-40B4-BE49-F238E27FC236}">
                      <a16:creationId xmlns:a16="http://schemas.microsoft.com/office/drawing/2014/main" id="{C884418E-382E-A33E-3EC7-9353CBF2C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7" y="1993"/>
                  <a:ext cx="18" cy="36"/>
                </a:xfrm>
                <a:custGeom>
                  <a:avLst/>
                  <a:gdLst>
                    <a:gd name="T0" fmla="*/ 18 w 18"/>
                    <a:gd name="T1" fmla="*/ 0 h 36"/>
                    <a:gd name="T2" fmla="*/ 18 w 18"/>
                    <a:gd name="T3" fmla="*/ 0 h 36"/>
                    <a:gd name="T4" fmla="*/ 12 w 18"/>
                    <a:gd name="T5" fmla="*/ 0 h 36"/>
                    <a:gd name="T6" fmla="*/ 12 w 18"/>
                    <a:gd name="T7" fmla="*/ 0 h 36"/>
                    <a:gd name="T8" fmla="*/ 6 w 18"/>
                    <a:gd name="T9" fmla="*/ 0 h 36"/>
                    <a:gd name="T10" fmla="*/ 6 w 18"/>
                    <a:gd name="T11" fmla="*/ 6 h 36"/>
                    <a:gd name="T12" fmla="*/ 6 w 18"/>
                    <a:gd name="T13" fmla="*/ 6 h 36"/>
                    <a:gd name="T14" fmla="*/ 6 w 18"/>
                    <a:gd name="T15" fmla="*/ 12 h 36"/>
                    <a:gd name="T16" fmla="*/ 6 w 18"/>
                    <a:gd name="T17" fmla="*/ 12 h 36"/>
                    <a:gd name="T18" fmla="*/ 0 w 18"/>
                    <a:gd name="T19" fmla="*/ 12 h 36"/>
                    <a:gd name="T20" fmla="*/ 0 w 18"/>
                    <a:gd name="T21" fmla="*/ 18 h 36"/>
                    <a:gd name="T22" fmla="*/ 0 w 18"/>
                    <a:gd name="T23" fmla="*/ 18 h 36"/>
                    <a:gd name="T24" fmla="*/ 0 w 18"/>
                    <a:gd name="T25" fmla="*/ 18 h 36"/>
                    <a:gd name="T26" fmla="*/ 6 w 18"/>
                    <a:gd name="T27" fmla="*/ 24 h 36"/>
                    <a:gd name="T28" fmla="*/ 6 w 18"/>
                    <a:gd name="T29" fmla="*/ 24 h 36"/>
                    <a:gd name="T30" fmla="*/ 6 w 18"/>
                    <a:gd name="T31" fmla="*/ 30 h 36"/>
                    <a:gd name="T32" fmla="*/ 6 w 18"/>
                    <a:gd name="T33" fmla="*/ 30 h 36"/>
                    <a:gd name="T34" fmla="*/ 6 w 18"/>
                    <a:gd name="T35" fmla="*/ 30 h 36"/>
                    <a:gd name="T36" fmla="*/ 12 w 18"/>
                    <a:gd name="T37" fmla="*/ 36 h 36"/>
                    <a:gd name="T38" fmla="*/ 12 w 18"/>
                    <a:gd name="T39" fmla="*/ 36 h 36"/>
                    <a:gd name="T40" fmla="*/ 12 w 18"/>
                    <a:gd name="T41" fmla="*/ 36 h 36"/>
                    <a:gd name="T42" fmla="*/ 18 w 18"/>
                    <a:gd name="T43" fmla="*/ 36 h 36"/>
                    <a:gd name="T44" fmla="*/ 18 w 18"/>
                    <a:gd name="T45" fmla="*/ 36 h 36"/>
                    <a:gd name="T46" fmla="*/ 18 w 18"/>
                    <a:gd name="T47" fmla="*/ 0 h 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8" h="36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6" y="12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6" y="24"/>
                      </a:lnTo>
                      <a:lnTo>
                        <a:pt x="6" y="30"/>
                      </a:lnTo>
                      <a:lnTo>
                        <a:pt x="12" y="36"/>
                      </a:lnTo>
                      <a:lnTo>
                        <a:pt x="18" y="36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88" name="Line 89">
                  <a:extLst>
                    <a:ext uri="{FF2B5EF4-FFF2-40B4-BE49-F238E27FC236}">
                      <a16:creationId xmlns:a16="http://schemas.microsoft.com/office/drawing/2014/main" id="{AF8CB34F-96BE-F37F-E5B4-0967CA7A1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5" y="2011"/>
                  <a:ext cx="2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20584" name="Line 90">
                <a:extLst>
                  <a:ext uri="{FF2B5EF4-FFF2-40B4-BE49-F238E27FC236}">
                    <a16:creationId xmlns:a16="http://schemas.microsoft.com/office/drawing/2014/main" id="{56BAE73E-BDF5-886B-8021-B38A0A07D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05" y="2047"/>
                <a:ext cx="1" cy="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0523" name="Group 91">
              <a:extLst>
                <a:ext uri="{FF2B5EF4-FFF2-40B4-BE49-F238E27FC236}">
                  <a16:creationId xmlns:a16="http://schemas.microsoft.com/office/drawing/2014/main" id="{CD158DF9-FCDE-C2AC-EAF9-362EB9451F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58" y="3228"/>
              <a:ext cx="254" cy="127"/>
              <a:chOff x="2298" y="3255"/>
              <a:chExt cx="312" cy="156"/>
            </a:xfrm>
          </p:grpSpPr>
          <p:grpSp>
            <p:nvGrpSpPr>
              <p:cNvPr id="20565" name="Group 92">
                <a:extLst>
                  <a:ext uri="{FF2B5EF4-FFF2-40B4-BE49-F238E27FC236}">
                    <a16:creationId xmlns:a16="http://schemas.microsoft.com/office/drawing/2014/main" id="{10927637-2D13-B38B-787A-797D4B6CD8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24" y="3381"/>
                <a:ext cx="120" cy="18"/>
                <a:chOff x="2424" y="3381"/>
                <a:chExt cx="120" cy="18"/>
              </a:xfrm>
            </p:grpSpPr>
            <p:sp>
              <p:nvSpPr>
                <p:cNvPr id="20576" name="Line 93">
                  <a:extLst>
                    <a:ext uri="{FF2B5EF4-FFF2-40B4-BE49-F238E27FC236}">
                      <a16:creationId xmlns:a16="http://schemas.microsoft.com/office/drawing/2014/main" id="{E77A9857-EEFF-11A4-7EDB-846758EB2C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24" y="3393"/>
                  <a:ext cx="12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grpSp>
              <p:nvGrpSpPr>
                <p:cNvPr id="20577" name="Group 94">
                  <a:extLst>
                    <a:ext uri="{FF2B5EF4-FFF2-40B4-BE49-F238E27FC236}">
                      <a16:creationId xmlns:a16="http://schemas.microsoft.com/office/drawing/2014/main" id="{82C80734-4B47-1E2A-F2B6-4AB3C3B005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24" y="3381"/>
                  <a:ext cx="36" cy="18"/>
                  <a:chOff x="2424" y="3381"/>
                  <a:chExt cx="36" cy="18"/>
                </a:xfrm>
              </p:grpSpPr>
              <p:sp>
                <p:nvSpPr>
                  <p:cNvPr id="20578" name="Freeform 95">
                    <a:extLst>
                      <a:ext uri="{FF2B5EF4-FFF2-40B4-BE49-F238E27FC236}">
                        <a16:creationId xmlns:a16="http://schemas.microsoft.com/office/drawing/2014/main" id="{2C9499B1-521E-C3F4-6980-E6FC4CE87F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4" y="3381"/>
                    <a:ext cx="36" cy="18"/>
                  </a:xfrm>
                  <a:custGeom>
                    <a:avLst/>
                    <a:gdLst>
                      <a:gd name="T0" fmla="*/ 36 w 36"/>
                      <a:gd name="T1" fmla="*/ 18 h 18"/>
                      <a:gd name="T2" fmla="*/ 0 w 36"/>
                      <a:gd name="T3" fmla="*/ 12 h 18"/>
                      <a:gd name="T4" fmla="*/ 36 w 36"/>
                      <a:gd name="T5" fmla="*/ 0 h 18"/>
                      <a:gd name="T6" fmla="*/ 36 w 36"/>
                      <a:gd name="T7" fmla="*/ 18 h 1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6" h="18">
                        <a:moveTo>
                          <a:pt x="36" y="18"/>
                        </a:moveTo>
                        <a:lnTo>
                          <a:pt x="0" y="12"/>
                        </a:lnTo>
                        <a:lnTo>
                          <a:pt x="36" y="0"/>
                        </a:lnTo>
                        <a:lnTo>
                          <a:pt x="36" y="1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  <p:sp>
                <p:nvSpPr>
                  <p:cNvPr id="20579" name="Freeform 96">
                    <a:extLst>
                      <a:ext uri="{FF2B5EF4-FFF2-40B4-BE49-F238E27FC236}">
                        <a16:creationId xmlns:a16="http://schemas.microsoft.com/office/drawing/2014/main" id="{E86267A1-D244-6025-A9D1-C3C6C128CD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4" y="3381"/>
                    <a:ext cx="36" cy="18"/>
                  </a:xfrm>
                  <a:custGeom>
                    <a:avLst/>
                    <a:gdLst>
                      <a:gd name="T0" fmla="*/ 36 w 36"/>
                      <a:gd name="T1" fmla="*/ 18 h 18"/>
                      <a:gd name="T2" fmla="*/ 0 w 36"/>
                      <a:gd name="T3" fmla="*/ 12 h 18"/>
                      <a:gd name="T4" fmla="*/ 36 w 36"/>
                      <a:gd name="T5" fmla="*/ 0 h 18"/>
                      <a:gd name="T6" fmla="*/ 36 w 36"/>
                      <a:gd name="T7" fmla="*/ 18 h 1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6" h="18">
                        <a:moveTo>
                          <a:pt x="36" y="18"/>
                        </a:moveTo>
                        <a:lnTo>
                          <a:pt x="0" y="12"/>
                        </a:lnTo>
                        <a:lnTo>
                          <a:pt x="36" y="0"/>
                        </a:lnTo>
                        <a:lnTo>
                          <a:pt x="36" y="1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20566" name="Group 97">
                <a:extLst>
                  <a:ext uri="{FF2B5EF4-FFF2-40B4-BE49-F238E27FC236}">
                    <a16:creationId xmlns:a16="http://schemas.microsoft.com/office/drawing/2014/main" id="{93354AA6-8611-3335-3760-4C2C1B030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78" y="3279"/>
                <a:ext cx="132" cy="132"/>
                <a:chOff x="2478" y="3279"/>
                <a:chExt cx="132" cy="132"/>
              </a:xfrm>
            </p:grpSpPr>
            <p:sp>
              <p:nvSpPr>
                <p:cNvPr id="20574" name="Oval 98">
                  <a:extLst>
                    <a:ext uri="{FF2B5EF4-FFF2-40B4-BE49-F238E27FC236}">
                      <a16:creationId xmlns:a16="http://schemas.microsoft.com/office/drawing/2014/main" id="{3A2C28E7-389C-84D1-C054-79B00F61E1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8" y="3279"/>
                  <a:ext cx="132" cy="132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Baskerville Old Face" panose="02020602080505020303" pitchFamily="18" charset="77"/>
                    </a:defRPr>
                  </a:lvl9pPr>
                </a:lstStyle>
                <a:p>
                  <a:pPr eaLnBrk="1" hangingPunct="1"/>
                  <a:endParaRPr lang="es-ES" altLang="es-ES"/>
                </a:p>
              </p:txBody>
            </p:sp>
            <p:sp>
              <p:nvSpPr>
                <p:cNvPr id="20575" name="Freeform 99">
                  <a:extLst>
                    <a:ext uri="{FF2B5EF4-FFF2-40B4-BE49-F238E27FC236}">
                      <a16:creationId xmlns:a16="http://schemas.microsoft.com/office/drawing/2014/main" id="{08F65FA3-91BC-7297-CD95-30DE4C489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" y="3297"/>
                  <a:ext cx="48" cy="96"/>
                </a:xfrm>
                <a:custGeom>
                  <a:avLst/>
                  <a:gdLst>
                    <a:gd name="T0" fmla="*/ 24 w 48"/>
                    <a:gd name="T1" fmla="*/ 0 h 96"/>
                    <a:gd name="T2" fmla="*/ 48 w 48"/>
                    <a:gd name="T3" fmla="*/ 12 h 96"/>
                    <a:gd name="T4" fmla="*/ 0 w 48"/>
                    <a:gd name="T5" fmla="*/ 24 h 96"/>
                    <a:gd name="T6" fmla="*/ 48 w 48"/>
                    <a:gd name="T7" fmla="*/ 36 h 96"/>
                    <a:gd name="T8" fmla="*/ 0 w 48"/>
                    <a:gd name="T9" fmla="*/ 54 h 96"/>
                    <a:gd name="T10" fmla="*/ 48 w 48"/>
                    <a:gd name="T11" fmla="*/ 66 h 96"/>
                    <a:gd name="T12" fmla="*/ 0 w 48"/>
                    <a:gd name="T13" fmla="*/ 78 h 96"/>
                    <a:gd name="T14" fmla="*/ 24 w 48"/>
                    <a:gd name="T15" fmla="*/ 96 h 9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96">
                      <a:moveTo>
                        <a:pt x="24" y="0"/>
                      </a:moveTo>
                      <a:lnTo>
                        <a:pt x="48" y="12"/>
                      </a:lnTo>
                      <a:lnTo>
                        <a:pt x="0" y="24"/>
                      </a:lnTo>
                      <a:lnTo>
                        <a:pt x="48" y="36"/>
                      </a:lnTo>
                      <a:lnTo>
                        <a:pt x="0" y="54"/>
                      </a:lnTo>
                      <a:lnTo>
                        <a:pt x="48" y="66"/>
                      </a:lnTo>
                      <a:lnTo>
                        <a:pt x="0" y="78"/>
                      </a:lnTo>
                      <a:lnTo>
                        <a:pt x="24" y="9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20567" name="Line 100">
                <a:extLst>
                  <a:ext uri="{FF2B5EF4-FFF2-40B4-BE49-F238E27FC236}">
                    <a16:creationId xmlns:a16="http://schemas.microsoft.com/office/drawing/2014/main" id="{A2839F99-C794-8C79-4BA6-DC11339D6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6" y="3297"/>
                <a:ext cx="1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0568" name="Group 101">
                <a:extLst>
                  <a:ext uri="{FF2B5EF4-FFF2-40B4-BE49-F238E27FC236}">
                    <a16:creationId xmlns:a16="http://schemas.microsoft.com/office/drawing/2014/main" id="{2C989044-291B-DDCE-33AE-AC96E952CC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70" y="3255"/>
                <a:ext cx="66" cy="54"/>
                <a:chOff x="2370" y="3255"/>
                <a:chExt cx="66" cy="54"/>
              </a:xfrm>
            </p:grpSpPr>
            <p:sp>
              <p:nvSpPr>
                <p:cNvPr id="20570" name="Freeform 102">
                  <a:extLst>
                    <a:ext uri="{FF2B5EF4-FFF2-40B4-BE49-F238E27FC236}">
                      <a16:creationId xmlns:a16="http://schemas.microsoft.com/office/drawing/2014/main" id="{8DD31357-7732-57C6-16B8-8ABD60559A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0" y="3279"/>
                  <a:ext cx="36" cy="30"/>
                </a:xfrm>
                <a:custGeom>
                  <a:avLst/>
                  <a:gdLst>
                    <a:gd name="T0" fmla="*/ 0 w 36"/>
                    <a:gd name="T1" fmla="*/ 0 h 30"/>
                    <a:gd name="T2" fmla="*/ 0 w 36"/>
                    <a:gd name="T3" fmla="*/ 30 h 30"/>
                    <a:gd name="T4" fmla="*/ 36 w 36"/>
                    <a:gd name="T5" fmla="*/ 18 h 30"/>
                    <a:gd name="T6" fmla="*/ 0 w 36"/>
                    <a:gd name="T7" fmla="*/ 0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30">
                      <a:moveTo>
                        <a:pt x="0" y="0"/>
                      </a:moveTo>
                      <a:lnTo>
                        <a:pt x="0" y="30"/>
                      </a:lnTo>
                      <a:lnTo>
                        <a:pt x="36" y="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71" name="Freeform 103">
                  <a:extLst>
                    <a:ext uri="{FF2B5EF4-FFF2-40B4-BE49-F238E27FC236}">
                      <a16:creationId xmlns:a16="http://schemas.microsoft.com/office/drawing/2014/main" id="{0AC4AC47-8A83-A5B7-A215-AF66565DC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6" y="3285"/>
                  <a:ext cx="30" cy="24"/>
                </a:xfrm>
                <a:custGeom>
                  <a:avLst/>
                  <a:gdLst>
                    <a:gd name="T0" fmla="*/ 30 w 30"/>
                    <a:gd name="T1" fmla="*/ 24 h 24"/>
                    <a:gd name="T2" fmla="*/ 30 w 30"/>
                    <a:gd name="T3" fmla="*/ 0 h 24"/>
                    <a:gd name="T4" fmla="*/ 0 w 30"/>
                    <a:gd name="T5" fmla="*/ 12 h 24"/>
                    <a:gd name="T6" fmla="*/ 30 w 30"/>
                    <a:gd name="T7" fmla="*/ 24 h 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24">
                      <a:moveTo>
                        <a:pt x="30" y="24"/>
                      </a:moveTo>
                      <a:lnTo>
                        <a:pt x="30" y="0"/>
                      </a:lnTo>
                      <a:lnTo>
                        <a:pt x="0" y="12"/>
                      </a:lnTo>
                      <a:lnTo>
                        <a:pt x="30" y="24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72" name="Freeform 104">
                  <a:extLst>
                    <a:ext uri="{FF2B5EF4-FFF2-40B4-BE49-F238E27FC236}">
                      <a16:creationId xmlns:a16="http://schemas.microsoft.com/office/drawing/2014/main" id="{17B35A66-1B4F-4C36-954E-6393267D8D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8" y="3255"/>
                  <a:ext cx="36" cy="12"/>
                </a:xfrm>
                <a:custGeom>
                  <a:avLst/>
                  <a:gdLst>
                    <a:gd name="T0" fmla="*/ 36 w 36"/>
                    <a:gd name="T1" fmla="*/ 12 h 12"/>
                    <a:gd name="T2" fmla="*/ 36 w 36"/>
                    <a:gd name="T3" fmla="*/ 12 h 12"/>
                    <a:gd name="T4" fmla="*/ 36 w 36"/>
                    <a:gd name="T5" fmla="*/ 6 h 12"/>
                    <a:gd name="T6" fmla="*/ 36 w 36"/>
                    <a:gd name="T7" fmla="*/ 6 h 12"/>
                    <a:gd name="T8" fmla="*/ 30 w 36"/>
                    <a:gd name="T9" fmla="*/ 6 h 12"/>
                    <a:gd name="T10" fmla="*/ 30 w 36"/>
                    <a:gd name="T11" fmla="*/ 0 h 12"/>
                    <a:gd name="T12" fmla="*/ 30 w 36"/>
                    <a:gd name="T13" fmla="*/ 0 h 12"/>
                    <a:gd name="T14" fmla="*/ 24 w 36"/>
                    <a:gd name="T15" fmla="*/ 0 h 12"/>
                    <a:gd name="T16" fmla="*/ 24 w 36"/>
                    <a:gd name="T17" fmla="*/ 0 h 12"/>
                    <a:gd name="T18" fmla="*/ 24 w 36"/>
                    <a:gd name="T19" fmla="*/ 0 h 12"/>
                    <a:gd name="T20" fmla="*/ 18 w 36"/>
                    <a:gd name="T21" fmla="*/ 0 h 12"/>
                    <a:gd name="T22" fmla="*/ 18 w 36"/>
                    <a:gd name="T23" fmla="*/ 0 h 12"/>
                    <a:gd name="T24" fmla="*/ 12 w 36"/>
                    <a:gd name="T25" fmla="*/ 0 h 12"/>
                    <a:gd name="T26" fmla="*/ 12 w 36"/>
                    <a:gd name="T27" fmla="*/ 0 h 12"/>
                    <a:gd name="T28" fmla="*/ 12 w 36"/>
                    <a:gd name="T29" fmla="*/ 0 h 12"/>
                    <a:gd name="T30" fmla="*/ 6 w 36"/>
                    <a:gd name="T31" fmla="*/ 0 h 12"/>
                    <a:gd name="T32" fmla="*/ 6 w 36"/>
                    <a:gd name="T33" fmla="*/ 0 h 12"/>
                    <a:gd name="T34" fmla="*/ 6 w 36"/>
                    <a:gd name="T35" fmla="*/ 6 h 12"/>
                    <a:gd name="T36" fmla="*/ 0 w 36"/>
                    <a:gd name="T37" fmla="*/ 6 h 12"/>
                    <a:gd name="T38" fmla="*/ 0 w 36"/>
                    <a:gd name="T39" fmla="*/ 6 h 12"/>
                    <a:gd name="T40" fmla="*/ 0 w 36"/>
                    <a:gd name="T41" fmla="*/ 6 h 12"/>
                    <a:gd name="T42" fmla="*/ 0 w 36"/>
                    <a:gd name="T43" fmla="*/ 12 h 12"/>
                    <a:gd name="T44" fmla="*/ 0 w 36"/>
                    <a:gd name="T45" fmla="*/ 12 h 12"/>
                    <a:gd name="T46" fmla="*/ 36 w 36"/>
                    <a:gd name="T47" fmla="*/ 12 h 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6" h="12">
                      <a:moveTo>
                        <a:pt x="36" y="12"/>
                      </a:moveTo>
                      <a:lnTo>
                        <a:pt x="36" y="12"/>
                      </a:lnTo>
                      <a:lnTo>
                        <a:pt x="36" y="6"/>
                      </a:lnTo>
                      <a:lnTo>
                        <a:pt x="30" y="6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36" y="1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73" name="Line 105">
                  <a:extLst>
                    <a:ext uri="{FF2B5EF4-FFF2-40B4-BE49-F238E27FC236}">
                      <a16:creationId xmlns:a16="http://schemas.microsoft.com/office/drawing/2014/main" id="{F32B280B-5930-784A-1B4E-3F41D9CC8F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06" y="3267"/>
                  <a:ext cx="1" cy="3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20569" name="Line 106">
                <a:extLst>
                  <a:ext uri="{FF2B5EF4-FFF2-40B4-BE49-F238E27FC236}">
                    <a16:creationId xmlns:a16="http://schemas.microsoft.com/office/drawing/2014/main" id="{63FA75C8-A547-76D8-CD07-3D6DDFC92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8" y="3297"/>
                <a:ext cx="7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524" name="Line 107">
              <a:extLst>
                <a:ext uri="{FF2B5EF4-FFF2-40B4-BE49-F238E27FC236}">
                  <a16:creationId xmlns:a16="http://schemas.microsoft.com/office/drawing/2014/main" id="{71161EF4-32ED-358A-9AC9-BC0A7E1D02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1" y="3262"/>
              <a:ext cx="1" cy="1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25" name="Line 108">
              <a:extLst>
                <a:ext uri="{FF2B5EF4-FFF2-40B4-BE49-F238E27FC236}">
                  <a16:creationId xmlns:a16="http://schemas.microsoft.com/office/drawing/2014/main" id="{D1263684-050D-B624-B7D2-B069CB4E1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3355"/>
              <a:ext cx="0" cy="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26" name="Line 109">
              <a:extLst>
                <a:ext uri="{FF2B5EF4-FFF2-40B4-BE49-F238E27FC236}">
                  <a16:creationId xmlns:a16="http://schemas.microsoft.com/office/drawing/2014/main" id="{D837CCF3-9ECA-40D5-CF4F-14A24F3C64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3389"/>
              <a:ext cx="1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527" name="Group 110">
              <a:extLst>
                <a:ext uri="{FF2B5EF4-FFF2-40B4-BE49-F238E27FC236}">
                  <a16:creationId xmlns:a16="http://schemas.microsoft.com/office/drawing/2014/main" id="{A50B278B-9FD6-7648-F19E-5F3B301D36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1" y="3149"/>
              <a:ext cx="35" cy="15"/>
              <a:chOff x="2670" y="3159"/>
              <a:chExt cx="42" cy="18"/>
            </a:xfrm>
          </p:grpSpPr>
          <p:sp>
            <p:nvSpPr>
              <p:cNvPr id="20563" name="Freeform 111">
                <a:extLst>
                  <a:ext uri="{FF2B5EF4-FFF2-40B4-BE49-F238E27FC236}">
                    <a16:creationId xmlns:a16="http://schemas.microsoft.com/office/drawing/2014/main" id="{6D2E5B71-5AD1-E0A8-5404-71A8AC43A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59"/>
                <a:ext cx="42" cy="18"/>
              </a:xfrm>
              <a:custGeom>
                <a:avLst/>
                <a:gdLst>
                  <a:gd name="T0" fmla="*/ 0 w 42"/>
                  <a:gd name="T1" fmla="*/ 18 h 18"/>
                  <a:gd name="T2" fmla="*/ 42 w 42"/>
                  <a:gd name="T3" fmla="*/ 6 h 18"/>
                  <a:gd name="T4" fmla="*/ 0 w 42"/>
                  <a:gd name="T5" fmla="*/ 0 h 18"/>
                  <a:gd name="T6" fmla="*/ 0 w 42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lnTo>
                      <a:pt x="42" y="6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564" name="Freeform 112">
                <a:extLst>
                  <a:ext uri="{FF2B5EF4-FFF2-40B4-BE49-F238E27FC236}">
                    <a16:creationId xmlns:a16="http://schemas.microsoft.com/office/drawing/2014/main" id="{0B832794-1A90-65A0-5808-B7CD8ED87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59"/>
                <a:ext cx="42" cy="18"/>
              </a:xfrm>
              <a:custGeom>
                <a:avLst/>
                <a:gdLst>
                  <a:gd name="T0" fmla="*/ 0 w 42"/>
                  <a:gd name="T1" fmla="*/ 18 h 18"/>
                  <a:gd name="T2" fmla="*/ 42 w 42"/>
                  <a:gd name="T3" fmla="*/ 6 h 18"/>
                  <a:gd name="T4" fmla="*/ 0 w 42"/>
                  <a:gd name="T5" fmla="*/ 0 h 18"/>
                  <a:gd name="T6" fmla="*/ 0 w 42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lnTo>
                      <a:pt x="42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528" name="Rectangle 113">
              <a:extLst>
                <a:ext uri="{FF2B5EF4-FFF2-40B4-BE49-F238E27FC236}">
                  <a16:creationId xmlns:a16="http://schemas.microsoft.com/office/drawing/2014/main" id="{F4398E52-4C90-9368-1429-76D908B56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1" y="3159"/>
              <a:ext cx="215" cy="64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529" name="Rectangle 114">
              <a:extLst>
                <a:ext uri="{FF2B5EF4-FFF2-40B4-BE49-F238E27FC236}">
                  <a16:creationId xmlns:a16="http://schemas.microsoft.com/office/drawing/2014/main" id="{76F6618C-0363-7ECB-4C9B-CCF177B26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0" y="2667"/>
              <a:ext cx="17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r>
                <a:rPr lang="es-ES_tradnl" altLang="es-ES" sz="1400">
                  <a:solidFill>
                    <a:srgbClr val="000000"/>
                  </a:solidFill>
                  <a:latin typeface="Arial" panose="020B0604020202020204" pitchFamily="34" charset="0"/>
                </a:rPr>
                <a:t>F, z</a:t>
              </a:r>
              <a:endParaRPr lang="es-ES_tradnl" altLang="es-ES" sz="1400">
                <a:latin typeface="Times New Roman" panose="02020603050405020304" pitchFamily="18" charset="0"/>
              </a:endParaRPr>
            </a:p>
          </p:txBody>
        </p:sp>
        <p:sp>
          <p:nvSpPr>
            <p:cNvPr id="20530" name="Freeform 115">
              <a:extLst>
                <a:ext uri="{FF2B5EF4-FFF2-40B4-BE49-F238E27FC236}">
                  <a16:creationId xmlns:a16="http://schemas.microsoft.com/office/drawing/2014/main" id="{635F3148-B90F-60DE-4190-78C37E33B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" y="2360"/>
              <a:ext cx="249" cy="40"/>
            </a:xfrm>
            <a:custGeom>
              <a:avLst/>
              <a:gdLst>
                <a:gd name="T0" fmla="*/ 249 w 306"/>
                <a:gd name="T1" fmla="*/ 0 h 49"/>
                <a:gd name="T2" fmla="*/ 249 w 306"/>
                <a:gd name="T3" fmla="*/ 40 h 49"/>
                <a:gd name="T4" fmla="*/ 0 w 306"/>
                <a:gd name="T5" fmla="*/ 4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6" h="49">
                  <a:moveTo>
                    <a:pt x="306" y="0"/>
                  </a:moveTo>
                  <a:lnTo>
                    <a:pt x="306" y="49"/>
                  </a:lnTo>
                  <a:lnTo>
                    <a:pt x="0" y="4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31" name="Line 116">
              <a:extLst>
                <a:ext uri="{FF2B5EF4-FFF2-40B4-BE49-F238E27FC236}">
                  <a16:creationId xmlns:a16="http://schemas.microsoft.com/office/drawing/2014/main" id="{511560F0-230A-D350-CB70-78AE020024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7" y="2101"/>
              <a:ext cx="1" cy="1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532" name="Group 117">
              <a:extLst>
                <a:ext uri="{FF2B5EF4-FFF2-40B4-BE49-F238E27FC236}">
                  <a16:creationId xmlns:a16="http://schemas.microsoft.com/office/drawing/2014/main" id="{6493AEFC-54A3-CBDB-4069-AACEBA1DDC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0" y="2282"/>
              <a:ext cx="235" cy="79"/>
              <a:chOff x="3367" y="2095"/>
              <a:chExt cx="288" cy="97"/>
            </a:xfrm>
          </p:grpSpPr>
          <p:sp>
            <p:nvSpPr>
              <p:cNvPr id="20555" name="Line 118">
                <a:extLst>
                  <a:ext uri="{FF2B5EF4-FFF2-40B4-BE49-F238E27FC236}">
                    <a16:creationId xmlns:a16="http://schemas.microsoft.com/office/drawing/2014/main" id="{7290C723-35D9-484D-F26F-DC788B93B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5" y="2095"/>
                <a:ext cx="192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556" name="Line 119">
                <a:extLst>
                  <a:ext uri="{FF2B5EF4-FFF2-40B4-BE49-F238E27FC236}">
                    <a16:creationId xmlns:a16="http://schemas.microsoft.com/office/drawing/2014/main" id="{14FF8932-86D4-C89A-D924-6D5A834AF5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1" y="2191"/>
                <a:ext cx="1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0557" name="Group 120">
                <a:extLst>
                  <a:ext uri="{FF2B5EF4-FFF2-40B4-BE49-F238E27FC236}">
                    <a16:creationId xmlns:a16="http://schemas.microsoft.com/office/drawing/2014/main" id="{EC9E4214-AD94-CC8C-F649-7234E39462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7" y="2095"/>
                <a:ext cx="48" cy="96"/>
                <a:chOff x="3607" y="2095"/>
                <a:chExt cx="48" cy="96"/>
              </a:xfrm>
            </p:grpSpPr>
            <p:sp>
              <p:nvSpPr>
                <p:cNvPr id="20561" name="Freeform 121">
                  <a:extLst>
                    <a:ext uri="{FF2B5EF4-FFF2-40B4-BE49-F238E27FC236}">
                      <a16:creationId xmlns:a16="http://schemas.microsoft.com/office/drawing/2014/main" id="{D8C80F52-D60E-7469-E48E-E24CBB2209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7" y="2095"/>
                  <a:ext cx="48" cy="48"/>
                </a:xfrm>
                <a:custGeom>
                  <a:avLst/>
                  <a:gdLst>
                    <a:gd name="T0" fmla="*/ 0 w 8"/>
                    <a:gd name="T1" fmla="*/ 0 h 8"/>
                    <a:gd name="T2" fmla="*/ 48 w 8"/>
                    <a:gd name="T3" fmla="*/ 4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cubicBezTo>
                        <a:pt x="4" y="0"/>
                        <a:pt x="8" y="4"/>
                        <a:pt x="8" y="8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62" name="Freeform 122">
                  <a:extLst>
                    <a:ext uri="{FF2B5EF4-FFF2-40B4-BE49-F238E27FC236}">
                      <a16:creationId xmlns:a16="http://schemas.microsoft.com/office/drawing/2014/main" id="{D581E550-53BF-5F99-6E99-3FADF2CC2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7" y="2143"/>
                  <a:ext cx="48" cy="48"/>
                </a:xfrm>
                <a:custGeom>
                  <a:avLst/>
                  <a:gdLst>
                    <a:gd name="T0" fmla="*/ 0 w 8"/>
                    <a:gd name="T1" fmla="*/ 48 h 8"/>
                    <a:gd name="T2" fmla="*/ 48 w 8"/>
                    <a:gd name="T3" fmla="*/ 0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8">
                      <a:moveTo>
                        <a:pt x="0" y="8"/>
                      </a:moveTo>
                      <a:cubicBezTo>
                        <a:pt x="4" y="8"/>
                        <a:pt x="8" y="4"/>
                        <a:pt x="8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0558" name="Group 123">
                <a:extLst>
                  <a:ext uri="{FF2B5EF4-FFF2-40B4-BE49-F238E27FC236}">
                    <a16:creationId xmlns:a16="http://schemas.microsoft.com/office/drawing/2014/main" id="{03FCC3F2-B3A9-D8C7-FB5E-9EDF594B00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7" y="2095"/>
                <a:ext cx="48" cy="96"/>
                <a:chOff x="3367" y="2095"/>
                <a:chExt cx="48" cy="96"/>
              </a:xfrm>
            </p:grpSpPr>
            <p:sp>
              <p:nvSpPr>
                <p:cNvPr id="20559" name="Freeform 124">
                  <a:extLst>
                    <a:ext uri="{FF2B5EF4-FFF2-40B4-BE49-F238E27FC236}">
                      <a16:creationId xmlns:a16="http://schemas.microsoft.com/office/drawing/2014/main" id="{0443DDE8-8191-6428-E70D-EF1CD17D6A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7" y="2095"/>
                  <a:ext cx="48" cy="48"/>
                </a:xfrm>
                <a:custGeom>
                  <a:avLst/>
                  <a:gdLst>
                    <a:gd name="T0" fmla="*/ 48 w 8"/>
                    <a:gd name="T1" fmla="*/ 0 h 8"/>
                    <a:gd name="T2" fmla="*/ 0 w 8"/>
                    <a:gd name="T3" fmla="*/ 48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8">
                      <a:moveTo>
                        <a:pt x="8" y="0"/>
                      </a:moveTo>
                      <a:cubicBezTo>
                        <a:pt x="4" y="0"/>
                        <a:pt x="0" y="4"/>
                        <a:pt x="0" y="8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60" name="Freeform 125">
                  <a:extLst>
                    <a:ext uri="{FF2B5EF4-FFF2-40B4-BE49-F238E27FC236}">
                      <a16:creationId xmlns:a16="http://schemas.microsoft.com/office/drawing/2014/main" id="{685493AD-A459-EA5D-4D18-FF98A9AC2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7" y="2143"/>
                  <a:ext cx="48" cy="48"/>
                </a:xfrm>
                <a:custGeom>
                  <a:avLst/>
                  <a:gdLst>
                    <a:gd name="T0" fmla="*/ 48 w 8"/>
                    <a:gd name="T1" fmla="*/ 48 h 8"/>
                    <a:gd name="T2" fmla="*/ 0 w 8"/>
                    <a:gd name="T3" fmla="*/ 0 h 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" h="8">
                      <a:moveTo>
                        <a:pt x="8" y="8"/>
                      </a:moveTo>
                      <a:cubicBezTo>
                        <a:pt x="4" y="8"/>
                        <a:pt x="0" y="4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20533" name="Line 126">
              <a:extLst>
                <a:ext uri="{FF2B5EF4-FFF2-40B4-BE49-F238E27FC236}">
                  <a16:creationId xmlns:a16="http://schemas.microsoft.com/office/drawing/2014/main" id="{69C0D56B-11D0-B650-941B-812D61A67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9" y="2360"/>
              <a:ext cx="1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534" name="Group 127">
              <a:extLst>
                <a:ext uri="{FF2B5EF4-FFF2-40B4-BE49-F238E27FC236}">
                  <a16:creationId xmlns:a16="http://schemas.microsoft.com/office/drawing/2014/main" id="{02CB78BA-B9A7-AF4A-F8DC-4F9B74C1D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6" y="2321"/>
              <a:ext cx="39" cy="39"/>
              <a:chOff x="3607" y="2143"/>
              <a:chExt cx="48" cy="48"/>
            </a:xfrm>
          </p:grpSpPr>
          <p:sp>
            <p:nvSpPr>
              <p:cNvPr id="20553" name="Freeform 128">
                <a:extLst>
                  <a:ext uri="{FF2B5EF4-FFF2-40B4-BE49-F238E27FC236}">
                    <a16:creationId xmlns:a16="http://schemas.microsoft.com/office/drawing/2014/main" id="{595EAD9C-A067-B885-BBDA-7E0CCBBFA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7" y="2143"/>
                <a:ext cx="48" cy="48"/>
              </a:xfrm>
              <a:custGeom>
                <a:avLst/>
                <a:gdLst>
                  <a:gd name="T0" fmla="*/ 0 w 8"/>
                  <a:gd name="T1" fmla="*/ 48 h 8"/>
                  <a:gd name="T2" fmla="*/ 48 w 8"/>
                  <a:gd name="T3" fmla="*/ 0 h 8"/>
                  <a:gd name="T4" fmla="*/ 0 w 8"/>
                  <a:gd name="T5" fmla="*/ 0 h 8"/>
                  <a:gd name="T6" fmla="*/ 0 w 8"/>
                  <a:gd name="T7" fmla="*/ 48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cubicBezTo>
                      <a:pt x="4" y="8"/>
                      <a:pt x="8" y="4"/>
                      <a:pt x="8" y="0"/>
                    </a:cubicBezTo>
                    <a:lnTo>
                      <a:pt x="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554" name="Freeform 129">
                <a:extLst>
                  <a:ext uri="{FF2B5EF4-FFF2-40B4-BE49-F238E27FC236}">
                    <a16:creationId xmlns:a16="http://schemas.microsoft.com/office/drawing/2014/main" id="{1C1C1FD1-683C-4185-6484-C83827EEB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7" y="2143"/>
                <a:ext cx="48" cy="48"/>
              </a:xfrm>
              <a:custGeom>
                <a:avLst/>
                <a:gdLst>
                  <a:gd name="T0" fmla="*/ 0 w 8"/>
                  <a:gd name="T1" fmla="*/ 48 h 8"/>
                  <a:gd name="T2" fmla="*/ 48 w 8"/>
                  <a:gd name="T3" fmla="*/ 0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cubicBezTo>
                      <a:pt x="4" y="8"/>
                      <a:pt x="8" y="4"/>
                      <a:pt x="8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0535" name="Group 130">
              <a:extLst>
                <a:ext uri="{FF2B5EF4-FFF2-40B4-BE49-F238E27FC236}">
                  <a16:creationId xmlns:a16="http://schemas.microsoft.com/office/drawing/2014/main" id="{0F032157-D0E5-044E-319C-01F64EAD3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0" y="2321"/>
              <a:ext cx="39" cy="39"/>
              <a:chOff x="3367" y="2143"/>
              <a:chExt cx="48" cy="48"/>
            </a:xfrm>
          </p:grpSpPr>
          <p:sp>
            <p:nvSpPr>
              <p:cNvPr id="20551" name="Freeform 131">
                <a:extLst>
                  <a:ext uri="{FF2B5EF4-FFF2-40B4-BE49-F238E27FC236}">
                    <a16:creationId xmlns:a16="http://schemas.microsoft.com/office/drawing/2014/main" id="{802B55D8-4379-6CE9-94B4-326549AE9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143"/>
                <a:ext cx="48" cy="48"/>
              </a:xfrm>
              <a:custGeom>
                <a:avLst/>
                <a:gdLst>
                  <a:gd name="T0" fmla="*/ 48 w 8"/>
                  <a:gd name="T1" fmla="*/ 48 h 8"/>
                  <a:gd name="T2" fmla="*/ 0 w 8"/>
                  <a:gd name="T3" fmla="*/ 0 h 8"/>
                  <a:gd name="T4" fmla="*/ 48 w 8"/>
                  <a:gd name="T5" fmla="*/ 0 h 8"/>
                  <a:gd name="T6" fmla="*/ 48 w 8"/>
                  <a:gd name="T7" fmla="*/ 48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4" y="8"/>
                      <a:pt x="0" y="4"/>
                      <a:pt x="0" y="0"/>
                    </a:cubicBezTo>
                    <a:lnTo>
                      <a:pt x="8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552" name="Freeform 132">
                <a:extLst>
                  <a:ext uri="{FF2B5EF4-FFF2-40B4-BE49-F238E27FC236}">
                    <a16:creationId xmlns:a16="http://schemas.microsoft.com/office/drawing/2014/main" id="{B2883679-C608-8E0B-C171-6D30ACEFA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2143"/>
                <a:ext cx="48" cy="48"/>
              </a:xfrm>
              <a:custGeom>
                <a:avLst/>
                <a:gdLst>
                  <a:gd name="T0" fmla="*/ 48 w 8"/>
                  <a:gd name="T1" fmla="*/ 48 h 8"/>
                  <a:gd name="T2" fmla="*/ 0 w 8"/>
                  <a:gd name="T3" fmla="*/ 0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4" y="8"/>
                      <a:pt x="0" y="4"/>
                      <a:pt x="0" y="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536" name="Rectangle 133">
              <a:extLst>
                <a:ext uri="{FF2B5EF4-FFF2-40B4-BE49-F238E27FC236}">
                  <a16:creationId xmlns:a16="http://schemas.microsoft.com/office/drawing/2014/main" id="{4FBA8859-A965-E36E-EC5D-BBFC2EA40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9" y="2321"/>
              <a:ext cx="157" cy="39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537" name="Freeform 134">
              <a:extLst>
                <a:ext uri="{FF2B5EF4-FFF2-40B4-BE49-F238E27FC236}">
                  <a16:creationId xmlns:a16="http://schemas.microsoft.com/office/drawing/2014/main" id="{D06029BE-9F47-7D92-85B4-9A88D4803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2390"/>
              <a:ext cx="29" cy="20"/>
            </a:xfrm>
            <a:custGeom>
              <a:avLst/>
              <a:gdLst>
                <a:gd name="T0" fmla="*/ 0 w 36"/>
                <a:gd name="T1" fmla="*/ 0 h 24"/>
                <a:gd name="T2" fmla="*/ 0 w 36"/>
                <a:gd name="T3" fmla="*/ 20 h 24"/>
                <a:gd name="T4" fmla="*/ 29 w 36"/>
                <a:gd name="T5" fmla="*/ 10 h 24"/>
                <a:gd name="T6" fmla="*/ 0 w 36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24">
                  <a:moveTo>
                    <a:pt x="0" y="0"/>
                  </a:moveTo>
                  <a:lnTo>
                    <a:pt x="0" y="24"/>
                  </a:lnTo>
                  <a:lnTo>
                    <a:pt x="36" y="1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38" name="Freeform 135">
              <a:extLst>
                <a:ext uri="{FF2B5EF4-FFF2-40B4-BE49-F238E27FC236}">
                  <a16:creationId xmlns:a16="http://schemas.microsoft.com/office/drawing/2014/main" id="{28A5DD6B-215F-DE23-ADE1-55F7BB792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" y="2390"/>
              <a:ext cx="25" cy="20"/>
            </a:xfrm>
            <a:custGeom>
              <a:avLst/>
              <a:gdLst>
                <a:gd name="T0" fmla="*/ 25 w 30"/>
                <a:gd name="T1" fmla="*/ 20 h 24"/>
                <a:gd name="T2" fmla="*/ 25 w 30"/>
                <a:gd name="T3" fmla="*/ 0 h 24"/>
                <a:gd name="T4" fmla="*/ 0 w 30"/>
                <a:gd name="T5" fmla="*/ 10 h 24"/>
                <a:gd name="T6" fmla="*/ 25 w 30"/>
                <a:gd name="T7" fmla="*/ 2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30" y="24"/>
                  </a:moveTo>
                  <a:lnTo>
                    <a:pt x="30" y="0"/>
                  </a:lnTo>
                  <a:lnTo>
                    <a:pt x="0" y="12"/>
                  </a:lnTo>
                  <a:lnTo>
                    <a:pt x="30" y="2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39" name="Freeform 136">
              <a:extLst>
                <a:ext uri="{FF2B5EF4-FFF2-40B4-BE49-F238E27FC236}">
                  <a16:creationId xmlns:a16="http://schemas.microsoft.com/office/drawing/2014/main" id="{CD35ACE0-D4DC-9565-8198-A9A8ED849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5" y="2366"/>
              <a:ext cx="34" cy="15"/>
            </a:xfrm>
            <a:custGeom>
              <a:avLst/>
              <a:gdLst>
                <a:gd name="T0" fmla="*/ 34 w 42"/>
                <a:gd name="T1" fmla="*/ 15 h 18"/>
                <a:gd name="T2" fmla="*/ 34 w 42"/>
                <a:gd name="T3" fmla="*/ 10 h 18"/>
                <a:gd name="T4" fmla="*/ 29 w 42"/>
                <a:gd name="T5" fmla="*/ 10 h 18"/>
                <a:gd name="T6" fmla="*/ 29 w 42"/>
                <a:gd name="T7" fmla="*/ 5 h 18"/>
                <a:gd name="T8" fmla="*/ 29 w 42"/>
                <a:gd name="T9" fmla="*/ 5 h 18"/>
                <a:gd name="T10" fmla="*/ 29 w 42"/>
                <a:gd name="T11" fmla="*/ 5 h 18"/>
                <a:gd name="T12" fmla="*/ 24 w 42"/>
                <a:gd name="T13" fmla="*/ 5 h 18"/>
                <a:gd name="T14" fmla="*/ 24 w 42"/>
                <a:gd name="T15" fmla="*/ 0 h 18"/>
                <a:gd name="T16" fmla="*/ 24 w 42"/>
                <a:gd name="T17" fmla="*/ 0 h 18"/>
                <a:gd name="T18" fmla="*/ 19 w 42"/>
                <a:gd name="T19" fmla="*/ 0 h 18"/>
                <a:gd name="T20" fmla="*/ 19 w 42"/>
                <a:gd name="T21" fmla="*/ 0 h 18"/>
                <a:gd name="T22" fmla="*/ 15 w 42"/>
                <a:gd name="T23" fmla="*/ 0 h 18"/>
                <a:gd name="T24" fmla="*/ 15 w 42"/>
                <a:gd name="T25" fmla="*/ 0 h 18"/>
                <a:gd name="T26" fmla="*/ 15 w 42"/>
                <a:gd name="T27" fmla="*/ 0 h 18"/>
                <a:gd name="T28" fmla="*/ 10 w 42"/>
                <a:gd name="T29" fmla="*/ 0 h 18"/>
                <a:gd name="T30" fmla="*/ 10 w 42"/>
                <a:gd name="T31" fmla="*/ 5 h 18"/>
                <a:gd name="T32" fmla="*/ 5 w 42"/>
                <a:gd name="T33" fmla="*/ 5 h 18"/>
                <a:gd name="T34" fmla="*/ 5 w 42"/>
                <a:gd name="T35" fmla="*/ 5 h 18"/>
                <a:gd name="T36" fmla="*/ 5 w 42"/>
                <a:gd name="T37" fmla="*/ 5 h 18"/>
                <a:gd name="T38" fmla="*/ 5 w 42"/>
                <a:gd name="T39" fmla="*/ 10 h 18"/>
                <a:gd name="T40" fmla="*/ 0 w 42"/>
                <a:gd name="T41" fmla="*/ 10 h 18"/>
                <a:gd name="T42" fmla="*/ 0 w 42"/>
                <a:gd name="T43" fmla="*/ 10 h 18"/>
                <a:gd name="T44" fmla="*/ 0 w 42"/>
                <a:gd name="T45" fmla="*/ 15 h 18"/>
                <a:gd name="T46" fmla="*/ 34 w 42"/>
                <a:gd name="T47" fmla="*/ 15 h 1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" h="18">
                  <a:moveTo>
                    <a:pt x="42" y="18"/>
                  </a:moveTo>
                  <a:lnTo>
                    <a:pt x="42" y="12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42" y="1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40" name="Line 137">
              <a:extLst>
                <a:ext uri="{FF2B5EF4-FFF2-40B4-BE49-F238E27FC236}">
                  <a16:creationId xmlns:a16="http://schemas.microsoft.com/office/drawing/2014/main" id="{82643C49-3095-3C11-382B-A4FB064560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74" y="2381"/>
              <a:ext cx="1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541" name="Group 138">
              <a:extLst>
                <a:ext uri="{FF2B5EF4-FFF2-40B4-BE49-F238E27FC236}">
                  <a16:creationId xmlns:a16="http://schemas.microsoft.com/office/drawing/2014/main" id="{BE17821B-9618-E322-E282-402EA717DD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9" y="2390"/>
              <a:ext cx="152" cy="20"/>
              <a:chOff x="3697" y="2228"/>
              <a:chExt cx="187" cy="24"/>
            </a:xfrm>
          </p:grpSpPr>
          <p:sp>
            <p:nvSpPr>
              <p:cNvPr id="20547" name="Line 139">
                <a:extLst>
                  <a:ext uri="{FF2B5EF4-FFF2-40B4-BE49-F238E27FC236}">
                    <a16:creationId xmlns:a16="http://schemas.microsoft.com/office/drawing/2014/main" id="{9442DAC4-BAC5-CF96-D6F7-DDA05F7F7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7" y="2240"/>
                <a:ext cx="13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0548" name="Group 140">
                <a:extLst>
                  <a:ext uri="{FF2B5EF4-FFF2-40B4-BE49-F238E27FC236}">
                    <a16:creationId xmlns:a16="http://schemas.microsoft.com/office/drawing/2014/main" id="{DE2AC63A-6224-7A89-F5F0-AF07F10CD7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36" y="2228"/>
                <a:ext cx="48" cy="24"/>
                <a:chOff x="3836" y="2228"/>
                <a:chExt cx="48" cy="24"/>
              </a:xfrm>
            </p:grpSpPr>
            <p:sp>
              <p:nvSpPr>
                <p:cNvPr id="20549" name="Freeform 141">
                  <a:extLst>
                    <a:ext uri="{FF2B5EF4-FFF2-40B4-BE49-F238E27FC236}">
                      <a16:creationId xmlns:a16="http://schemas.microsoft.com/office/drawing/2014/main" id="{FE22F3F7-4C2A-3E32-1023-5CA11C112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6" y="2228"/>
                  <a:ext cx="48" cy="24"/>
                </a:xfrm>
                <a:custGeom>
                  <a:avLst/>
                  <a:gdLst>
                    <a:gd name="T0" fmla="*/ 0 w 48"/>
                    <a:gd name="T1" fmla="*/ 0 h 24"/>
                    <a:gd name="T2" fmla="*/ 48 w 48"/>
                    <a:gd name="T3" fmla="*/ 12 h 24"/>
                    <a:gd name="T4" fmla="*/ 0 w 48"/>
                    <a:gd name="T5" fmla="*/ 24 h 24"/>
                    <a:gd name="T6" fmla="*/ 0 w 48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8" h="24">
                      <a:moveTo>
                        <a:pt x="0" y="0"/>
                      </a:moveTo>
                      <a:lnTo>
                        <a:pt x="48" y="12"/>
                      </a:lnTo>
                      <a:lnTo>
                        <a:pt x="0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20550" name="Freeform 142">
                  <a:extLst>
                    <a:ext uri="{FF2B5EF4-FFF2-40B4-BE49-F238E27FC236}">
                      <a16:creationId xmlns:a16="http://schemas.microsoft.com/office/drawing/2014/main" id="{F95444C5-2E41-0A2C-ECF4-80DCCC2A1D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6" y="2228"/>
                  <a:ext cx="48" cy="24"/>
                </a:xfrm>
                <a:custGeom>
                  <a:avLst/>
                  <a:gdLst>
                    <a:gd name="T0" fmla="*/ 0 w 48"/>
                    <a:gd name="T1" fmla="*/ 0 h 24"/>
                    <a:gd name="T2" fmla="*/ 48 w 48"/>
                    <a:gd name="T3" fmla="*/ 12 h 24"/>
                    <a:gd name="T4" fmla="*/ 0 w 48"/>
                    <a:gd name="T5" fmla="*/ 24 h 24"/>
                    <a:gd name="T6" fmla="*/ 0 w 48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8" h="24">
                      <a:moveTo>
                        <a:pt x="0" y="0"/>
                      </a:moveTo>
                      <a:lnTo>
                        <a:pt x="48" y="12"/>
                      </a:lnTo>
                      <a:lnTo>
                        <a:pt x="0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20542" name="Line 143">
              <a:extLst>
                <a:ext uri="{FF2B5EF4-FFF2-40B4-BE49-F238E27FC236}">
                  <a16:creationId xmlns:a16="http://schemas.microsoft.com/office/drawing/2014/main" id="{439A9B70-89B5-293D-FB3B-31CA56C30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47" y="2400"/>
              <a:ext cx="9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543" name="Rectangle 144">
              <a:extLst>
                <a:ext uri="{FF2B5EF4-FFF2-40B4-BE49-F238E27FC236}">
                  <a16:creationId xmlns:a16="http://schemas.microsoft.com/office/drawing/2014/main" id="{2F4C9C56-D633-CD04-9DEB-7C9E734ED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" y="2436"/>
              <a:ext cx="20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r>
                <a:rPr lang="es-ES_tradnl" altLang="es-ES" sz="1400">
                  <a:solidFill>
                    <a:srgbClr val="000000"/>
                  </a:solidFill>
                  <a:latin typeface="Arial" panose="020B0604020202020204" pitchFamily="34" charset="0"/>
                </a:rPr>
                <a:t>D, y</a:t>
              </a:r>
              <a:endParaRPr lang="es-ES_tradnl" altLang="es-ES" sz="1400">
                <a:latin typeface="Times New Roman" panose="02020603050405020304" pitchFamily="18" charset="0"/>
              </a:endParaRPr>
            </a:p>
          </p:txBody>
        </p:sp>
        <p:sp>
          <p:nvSpPr>
            <p:cNvPr id="20544" name="Rectangle 145">
              <a:extLst>
                <a:ext uri="{FF2B5EF4-FFF2-40B4-BE49-F238E27FC236}">
                  <a16:creationId xmlns:a16="http://schemas.microsoft.com/office/drawing/2014/main" id="{E3663C49-4761-D5F0-0C09-DF5FBFEEE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" y="2355"/>
              <a:ext cx="161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545" name="Rectangle 146">
              <a:extLst>
                <a:ext uri="{FF2B5EF4-FFF2-40B4-BE49-F238E27FC236}">
                  <a16:creationId xmlns:a16="http://schemas.microsoft.com/office/drawing/2014/main" id="{B62FE4F6-C6AE-943B-9934-D21357381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1" y="2096"/>
              <a:ext cx="16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  <p:sp>
          <p:nvSpPr>
            <p:cNvPr id="20546" name="Rectangle 147">
              <a:extLst>
                <a:ext uri="{FF2B5EF4-FFF2-40B4-BE49-F238E27FC236}">
                  <a16:creationId xmlns:a16="http://schemas.microsoft.com/office/drawing/2014/main" id="{00A7BAD7-C480-003D-12A0-981975B4D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" y="2845"/>
              <a:ext cx="9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skerville Old Face" panose="02020602080505020303" pitchFamily="18" charset="77"/>
                </a:defRPr>
              </a:lvl9pPr>
            </a:lstStyle>
            <a:p>
              <a:pPr eaLnBrk="1" hangingPunct="1"/>
              <a:endParaRPr lang="es-ES" altLang="es-ES"/>
            </a:p>
          </p:txBody>
        </p:sp>
      </p:grpSp>
      <p:sp>
        <p:nvSpPr>
          <p:cNvPr id="20493" name="Rectangle 149">
            <a:extLst>
              <a:ext uri="{FF2B5EF4-FFF2-40B4-BE49-F238E27FC236}">
                <a16:creationId xmlns:a16="http://schemas.microsoft.com/office/drawing/2014/main" id="{ADF15AAE-25BB-3547-514F-F52CB5926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0"/>
            <a:ext cx="89439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77"/>
              </a:defRPr>
            </a:lvl9pPr>
          </a:lstStyle>
          <a:p>
            <a:pPr eaLnBrk="1" hangingPunct="1"/>
            <a:r>
              <a:rPr lang="es-ES" altLang="es-ES" sz="3200" b="1">
                <a:solidFill>
                  <a:schemeClr val="bg1"/>
                </a:solidFill>
                <a:latin typeface="Comic Sans MS" panose="030F0902030302020204" pitchFamily="66" charset="0"/>
              </a:rPr>
              <a:t>2. Control education</a:t>
            </a:r>
          </a:p>
        </p:txBody>
      </p:sp>
      <p:pic>
        <p:nvPicPr>
          <p:cNvPr id="3" name="Imagen 2" descr="Una torre de metal&#10;&#10;Descripción generada automáticamente con confianza baja">
            <a:extLst>
              <a:ext uri="{FF2B5EF4-FFF2-40B4-BE49-F238E27FC236}">
                <a16:creationId xmlns:a16="http://schemas.microsoft.com/office/drawing/2014/main" id="{E621643C-64D0-2C40-166A-E4731565E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38" y="3145453"/>
            <a:ext cx="1911136" cy="2162175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87A020EE-A112-9A47-3F19-D92271A7B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4" y="-12700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r>
              <a:rPr lang="es-ES" altLang="es-E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Control </a:t>
            </a:r>
            <a:r>
              <a:rPr lang="es-ES" altLang="es-E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endParaRPr lang="es-ES" altLang="es-E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709E42-B59B-5A07-4BFB-D4282AE4A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6" y="5937153"/>
            <a:ext cx="11891447" cy="70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skerville Old Face" panose="02020602080505020303" pitchFamily="18" charset="0"/>
              </a:defRPr>
            </a:lvl9pPr>
          </a:lstStyle>
          <a:p>
            <a:pPr algn="just"/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D, Muñoz de la Peña, M. Domínguez, F. Gómez-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Estern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O. Reinoso, F. Torres, S. Dormido. “Estado del arte de la educación en automática”, </a:t>
            </a:r>
            <a:r>
              <a:rPr lang="es-ES" altLang="es-ES" sz="1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Revista Iberoamericana de Automática e Informática Industrial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19, 2022, 117-131; </a:t>
            </a:r>
            <a:r>
              <a:rPr lang="es-ES" altLang="es-E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s-ES" altLang="es-E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10.4995/riai.2022.16989</a:t>
            </a:r>
          </a:p>
        </p:txBody>
      </p:sp>
    </p:spTree>
    <p:extLst>
      <p:ext uri="{BB962C8B-B14F-4D97-AF65-F5344CB8AC3E}">
        <p14:creationId xmlns:p14="http://schemas.microsoft.com/office/powerpoint/2010/main" val="31247952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SlabRot.p3d 0"/>
  <p:tag name="POWER3D OPTIONS" val="Medium "/>
  <p:tag name="POWER3D IMAGE0" val="PINBUMP.TGA"/>
  <p:tag name="POWER3D IMAGE1" val="PWRTRANS.TGA"/>
  <p:tag name="NOPREFERENCE" val="False"/>
  <p:tag name="DELIMITERS" val="3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28205</TotalTime>
  <Words>3206</Words>
  <Application>Microsoft Macintosh PowerPoint</Application>
  <PresentationFormat>Panorámica</PresentationFormat>
  <Paragraphs>507</Paragraphs>
  <Slides>37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7" baseType="lpstr">
      <vt:lpstr>Arial</vt:lpstr>
      <vt:lpstr>Baskerville Old Face</vt:lpstr>
      <vt:lpstr>Bradley Hand ITC</vt:lpstr>
      <vt:lpstr>Calibri</vt:lpstr>
      <vt:lpstr>Calibri Light</vt:lpstr>
      <vt:lpstr>Comic Sans MS</vt:lpstr>
      <vt:lpstr>Symbol</vt:lpstr>
      <vt:lpstr>Times New Roman</vt:lpstr>
      <vt:lpstr>Wingdings</vt:lpstr>
      <vt:lpstr>Tema de Office</vt:lpstr>
      <vt:lpstr>Interactive tools and methods for teaching an automatic control fundamentals course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Berenguel Soria</dc:creator>
  <cp:lastModifiedBy>SEBASTIAN DORMIDO BENCOMO</cp:lastModifiedBy>
  <cp:revision>104</cp:revision>
  <cp:lastPrinted>2022-08-18T09:42:03Z</cp:lastPrinted>
  <dcterms:created xsi:type="dcterms:W3CDTF">2021-06-16T14:52:07Z</dcterms:created>
  <dcterms:modified xsi:type="dcterms:W3CDTF">2023-11-28T10:47:33Z</dcterms:modified>
</cp:coreProperties>
</file>