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476" r:id="rId2"/>
    <p:sldId id="560" r:id="rId3"/>
    <p:sldId id="610" r:id="rId4"/>
    <p:sldId id="611" r:id="rId5"/>
    <p:sldId id="612" r:id="rId6"/>
    <p:sldId id="568" r:id="rId7"/>
    <p:sldId id="580" r:id="rId8"/>
    <p:sldId id="581" r:id="rId9"/>
    <p:sldId id="582" r:id="rId10"/>
    <p:sldId id="586" r:id="rId11"/>
    <p:sldId id="584" r:id="rId12"/>
    <p:sldId id="585" r:id="rId13"/>
    <p:sldId id="587" r:id="rId14"/>
    <p:sldId id="614" r:id="rId15"/>
    <p:sldId id="615" r:id="rId16"/>
    <p:sldId id="616" r:id="rId17"/>
    <p:sldId id="617" r:id="rId18"/>
    <p:sldId id="618" r:id="rId19"/>
    <p:sldId id="619" r:id="rId20"/>
    <p:sldId id="620" r:id="rId21"/>
    <p:sldId id="621" r:id="rId22"/>
    <p:sldId id="622" r:id="rId23"/>
    <p:sldId id="623" r:id="rId24"/>
    <p:sldId id="624" r:id="rId25"/>
    <p:sldId id="573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66FF"/>
    <a:srgbClr val="CC6600"/>
    <a:srgbClr val="00CCFF"/>
    <a:srgbClr val="EAEAEA"/>
    <a:srgbClr val="33CCFF"/>
    <a:srgbClr val="0099FF"/>
    <a:srgbClr val="33CC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93" autoAdjust="0"/>
  </p:normalViewPr>
  <p:slideViewPr>
    <p:cSldViewPr>
      <p:cViewPr>
        <p:scale>
          <a:sx n="80" d="100"/>
          <a:sy n="80" d="100"/>
        </p:scale>
        <p:origin x="-251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ernando\Proyecto%20POCTEFEX%20Marruecos%202014\ESTUDIO%20INUNDACIONES\hidrograma%20adimensio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'T=500 años'!$C$2</c:f>
              <c:strCache>
                <c:ptCount val="1"/>
                <c:pt idx="0">
                  <c:v>Q (m3/s)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xVal>
            <c:numRef>
              <c:f>'T=500 años'!$B$3:$B$30</c:f>
              <c:numCache>
                <c:formatCode>General</c:formatCode>
                <c:ptCount val="28"/>
                <c:pt idx="0">
                  <c:v>0</c:v>
                </c:pt>
                <c:pt idx="1">
                  <c:v>1.54</c:v>
                </c:pt>
                <c:pt idx="2">
                  <c:v>3.08</c:v>
                </c:pt>
                <c:pt idx="3">
                  <c:v>4.6199999999999992</c:v>
                </c:pt>
                <c:pt idx="4">
                  <c:v>6.16</c:v>
                </c:pt>
                <c:pt idx="5">
                  <c:v>7.6999999999999993</c:v>
                </c:pt>
                <c:pt idx="6">
                  <c:v>9.2399999999999984</c:v>
                </c:pt>
                <c:pt idx="7">
                  <c:v>10.779999999999998</c:v>
                </c:pt>
                <c:pt idx="8">
                  <c:v>12.32</c:v>
                </c:pt>
                <c:pt idx="9">
                  <c:v>13.86</c:v>
                </c:pt>
                <c:pt idx="10">
                  <c:v>15.399999999999999</c:v>
                </c:pt>
                <c:pt idx="11">
                  <c:v>16.940000000000001</c:v>
                </c:pt>
                <c:pt idx="12">
                  <c:v>18.479999999999997</c:v>
                </c:pt>
                <c:pt idx="13">
                  <c:v>20.02</c:v>
                </c:pt>
                <c:pt idx="14">
                  <c:v>21.559999999999995</c:v>
                </c:pt>
                <c:pt idx="15">
                  <c:v>23.099999999999998</c:v>
                </c:pt>
                <c:pt idx="16">
                  <c:v>24.64</c:v>
                </c:pt>
                <c:pt idx="17">
                  <c:v>27.72</c:v>
                </c:pt>
                <c:pt idx="18">
                  <c:v>30.799999999999997</c:v>
                </c:pt>
                <c:pt idx="19">
                  <c:v>33.880000000000003</c:v>
                </c:pt>
                <c:pt idx="20">
                  <c:v>36.959999999999994</c:v>
                </c:pt>
                <c:pt idx="21">
                  <c:v>40.04</c:v>
                </c:pt>
                <c:pt idx="22">
                  <c:v>43.11999999999999</c:v>
                </c:pt>
                <c:pt idx="23">
                  <c:v>46.199999999999996</c:v>
                </c:pt>
                <c:pt idx="24">
                  <c:v>53.899999999999991</c:v>
                </c:pt>
                <c:pt idx="25">
                  <c:v>61.599999999999994</c:v>
                </c:pt>
                <c:pt idx="26">
                  <c:v>69.3</c:v>
                </c:pt>
                <c:pt idx="27">
                  <c:v>77</c:v>
                </c:pt>
              </c:numCache>
            </c:numRef>
          </c:xVal>
          <c:yVal>
            <c:numRef>
              <c:f>'T=500 años'!$C$3:$C$30</c:f>
              <c:numCache>
                <c:formatCode>General</c:formatCode>
                <c:ptCount val="28"/>
                <c:pt idx="0">
                  <c:v>0</c:v>
                </c:pt>
                <c:pt idx="1">
                  <c:v>150.00975</c:v>
                </c:pt>
                <c:pt idx="2">
                  <c:v>750.04874999999993</c:v>
                </c:pt>
                <c:pt idx="3">
                  <c:v>1600.104</c:v>
                </c:pt>
                <c:pt idx="4">
                  <c:v>2800.1820000000002</c:v>
                </c:pt>
                <c:pt idx="5">
                  <c:v>4300.2794999999996</c:v>
                </c:pt>
                <c:pt idx="6">
                  <c:v>6000.3899999999994</c:v>
                </c:pt>
                <c:pt idx="7">
                  <c:v>7700.5005000000001</c:v>
                </c:pt>
                <c:pt idx="8">
                  <c:v>8900.5784999999996</c:v>
                </c:pt>
                <c:pt idx="9">
                  <c:v>9700.6304999999993</c:v>
                </c:pt>
                <c:pt idx="10">
                  <c:v>10000.65</c:v>
                </c:pt>
                <c:pt idx="11">
                  <c:v>9800.6369999999988</c:v>
                </c:pt>
                <c:pt idx="12">
                  <c:v>9200.598</c:v>
                </c:pt>
                <c:pt idx="13">
                  <c:v>8400.5460000000003</c:v>
                </c:pt>
                <c:pt idx="14">
                  <c:v>7500.4874999999993</c:v>
                </c:pt>
                <c:pt idx="15">
                  <c:v>6500.4224999999997</c:v>
                </c:pt>
                <c:pt idx="16">
                  <c:v>5700.3704999999991</c:v>
                </c:pt>
                <c:pt idx="17">
                  <c:v>4300.2794999999996</c:v>
                </c:pt>
                <c:pt idx="18">
                  <c:v>3200.2080000000001</c:v>
                </c:pt>
                <c:pt idx="19">
                  <c:v>2400.1559999999999</c:v>
                </c:pt>
                <c:pt idx="20">
                  <c:v>1800.117</c:v>
                </c:pt>
                <c:pt idx="21">
                  <c:v>1300.0844999999999</c:v>
                </c:pt>
                <c:pt idx="22">
                  <c:v>980.06370000000004</c:v>
                </c:pt>
                <c:pt idx="23">
                  <c:v>750.04874999999993</c:v>
                </c:pt>
                <c:pt idx="24">
                  <c:v>360.02339999999998</c:v>
                </c:pt>
                <c:pt idx="25">
                  <c:v>180.01169999999999</c:v>
                </c:pt>
                <c:pt idx="26">
                  <c:v>90.005849999999995</c:v>
                </c:pt>
                <c:pt idx="27">
                  <c:v>40.002600000000001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38720"/>
        <c:axId val="42657664"/>
      </c:scatterChart>
      <c:valAx>
        <c:axId val="42638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T(h)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2657664"/>
        <c:crosses val="autoZero"/>
        <c:crossBetween val="midCat"/>
      </c:valAx>
      <c:valAx>
        <c:axId val="426576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Q(m3/s)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2638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A30AF-7FF3-4AD4-A671-EB6829B6210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1331AC-7D24-4DEE-BE37-737875382831}">
      <dgm:prSet phldrT="[Texto]"/>
      <dgm:spPr/>
      <dgm:t>
        <a:bodyPr/>
        <a:lstStyle/>
        <a:p>
          <a:r>
            <a:rPr lang="es-ES" b="1" dirty="0" smtClean="0"/>
            <a:t>Realidad de la Región Oriental de Marruecos</a:t>
          </a:r>
          <a:endParaRPr lang="es-ES" b="1" dirty="0"/>
        </a:p>
      </dgm:t>
    </dgm:pt>
    <dgm:pt modelId="{7A496B78-FFD3-4E66-9F3A-907E38DBF52F}" type="parTrans" cxnId="{8AD42C6A-BD0B-478A-9B10-6EBA8826126F}">
      <dgm:prSet/>
      <dgm:spPr/>
      <dgm:t>
        <a:bodyPr/>
        <a:lstStyle/>
        <a:p>
          <a:endParaRPr lang="es-ES"/>
        </a:p>
      </dgm:t>
    </dgm:pt>
    <dgm:pt modelId="{4522D7CB-603F-4DC4-8B0B-DD9F1F420BC8}" type="sibTrans" cxnId="{8AD42C6A-BD0B-478A-9B10-6EBA8826126F}">
      <dgm:prSet/>
      <dgm:spPr/>
      <dgm:t>
        <a:bodyPr/>
        <a:lstStyle/>
        <a:p>
          <a:endParaRPr lang="es-ES"/>
        </a:p>
      </dgm:t>
    </dgm:pt>
    <dgm:pt modelId="{855F7B3B-4D9D-4F22-9313-55D4303702F5}">
      <dgm:prSet phldrT="[Texto]"/>
      <dgm:spPr/>
      <dgm:t>
        <a:bodyPr/>
        <a:lstStyle/>
        <a:p>
          <a:r>
            <a:rPr lang="es-ES" b="1" dirty="0" smtClean="0"/>
            <a:t>Formación, Transferencia y Difusión</a:t>
          </a:r>
          <a:endParaRPr lang="es-ES" b="1" dirty="0"/>
        </a:p>
      </dgm:t>
    </dgm:pt>
    <dgm:pt modelId="{C3AB23CA-B078-4BF1-AF32-6EE0249AC65E}" type="parTrans" cxnId="{39BA983B-D8B7-4A16-9D0E-52E29D66396F}">
      <dgm:prSet/>
      <dgm:spPr/>
      <dgm:t>
        <a:bodyPr/>
        <a:lstStyle/>
        <a:p>
          <a:endParaRPr lang="es-ES"/>
        </a:p>
      </dgm:t>
    </dgm:pt>
    <dgm:pt modelId="{76CCEF45-3A8E-4719-83D1-F5B0046E6CE1}" type="sibTrans" cxnId="{39BA983B-D8B7-4A16-9D0E-52E29D66396F}">
      <dgm:prSet/>
      <dgm:spPr/>
      <dgm:t>
        <a:bodyPr/>
        <a:lstStyle/>
        <a:p>
          <a:endParaRPr lang="es-ES"/>
        </a:p>
      </dgm:t>
    </dgm:pt>
    <dgm:pt modelId="{C38EC9FE-EAC1-48E5-94B5-9D2DBC04F062}">
      <dgm:prSet phldrT="[Texto]"/>
      <dgm:spPr/>
      <dgm:t>
        <a:bodyPr/>
        <a:lstStyle/>
        <a:p>
          <a:r>
            <a:rPr lang="es-ES" b="1" dirty="0" smtClean="0"/>
            <a:t>Evaluación Impacto en Almería</a:t>
          </a:r>
          <a:endParaRPr lang="es-ES" b="1" dirty="0"/>
        </a:p>
      </dgm:t>
    </dgm:pt>
    <dgm:pt modelId="{F756CAAB-2ECB-4DBC-A6DA-93DB5ECE2E1B}" type="parTrans" cxnId="{1E77F7CB-70DF-4B5B-999D-9F50C0DB1D6A}">
      <dgm:prSet/>
      <dgm:spPr/>
      <dgm:t>
        <a:bodyPr/>
        <a:lstStyle/>
        <a:p>
          <a:endParaRPr lang="es-ES"/>
        </a:p>
      </dgm:t>
    </dgm:pt>
    <dgm:pt modelId="{38A89B0F-1744-401A-BEE2-08E03A517CC8}" type="sibTrans" cxnId="{1E77F7CB-70DF-4B5B-999D-9F50C0DB1D6A}">
      <dgm:prSet/>
      <dgm:spPr/>
      <dgm:t>
        <a:bodyPr/>
        <a:lstStyle/>
        <a:p>
          <a:endParaRPr lang="es-ES"/>
        </a:p>
      </dgm:t>
    </dgm:pt>
    <dgm:pt modelId="{43D79FA7-8C9A-4AD5-9C6A-C025C892DAB4}" type="pres">
      <dgm:prSet presAssocID="{171A30AF-7FF3-4AD4-A671-EB6829B62106}" presName="compositeShape" presStyleCnt="0">
        <dgm:presLayoutVars>
          <dgm:chMax val="7"/>
          <dgm:dir/>
          <dgm:resizeHandles val="exact"/>
        </dgm:presLayoutVars>
      </dgm:prSet>
      <dgm:spPr/>
    </dgm:pt>
    <dgm:pt modelId="{3283F8C1-45BC-4B0D-A99D-A4F115883A05}" type="pres">
      <dgm:prSet presAssocID="{2E1331AC-7D24-4DEE-BE37-737875382831}" presName="circ1" presStyleLbl="vennNode1" presStyleIdx="0" presStyleCnt="3"/>
      <dgm:spPr/>
      <dgm:t>
        <a:bodyPr/>
        <a:lstStyle/>
        <a:p>
          <a:endParaRPr lang="es-ES"/>
        </a:p>
      </dgm:t>
    </dgm:pt>
    <dgm:pt modelId="{56DD9D27-5E3C-4E5C-8255-AA7DE6A279C9}" type="pres">
      <dgm:prSet presAssocID="{2E1331AC-7D24-4DEE-BE37-73787538283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655E35-4286-4767-9C10-AB90943E6CFF}" type="pres">
      <dgm:prSet presAssocID="{855F7B3B-4D9D-4F22-9313-55D4303702F5}" presName="circ2" presStyleLbl="vennNode1" presStyleIdx="1" presStyleCnt="3"/>
      <dgm:spPr/>
      <dgm:t>
        <a:bodyPr/>
        <a:lstStyle/>
        <a:p>
          <a:endParaRPr lang="es-ES"/>
        </a:p>
      </dgm:t>
    </dgm:pt>
    <dgm:pt modelId="{AABC0C59-9441-4E58-A79C-3A0FF4BE4F54}" type="pres">
      <dgm:prSet presAssocID="{855F7B3B-4D9D-4F22-9313-55D4303702F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03E637-3D20-42B2-A6AC-0408D07C4EF1}" type="pres">
      <dgm:prSet presAssocID="{C38EC9FE-EAC1-48E5-94B5-9D2DBC04F062}" presName="circ3" presStyleLbl="vennNode1" presStyleIdx="2" presStyleCnt="3"/>
      <dgm:spPr/>
      <dgm:t>
        <a:bodyPr/>
        <a:lstStyle/>
        <a:p>
          <a:endParaRPr lang="es-ES"/>
        </a:p>
      </dgm:t>
    </dgm:pt>
    <dgm:pt modelId="{880F6FF7-6F29-4FA7-A30C-DAA7DDE6E058}" type="pres">
      <dgm:prSet presAssocID="{C38EC9FE-EAC1-48E5-94B5-9D2DBC04F06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D42C6A-BD0B-478A-9B10-6EBA8826126F}" srcId="{171A30AF-7FF3-4AD4-A671-EB6829B62106}" destId="{2E1331AC-7D24-4DEE-BE37-737875382831}" srcOrd="0" destOrd="0" parTransId="{7A496B78-FFD3-4E66-9F3A-907E38DBF52F}" sibTransId="{4522D7CB-603F-4DC4-8B0B-DD9F1F420BC8}"/>
    <dgm:cxn modelId="{E430F6E3-0F01-4884-8A97-C538790ABD4D}" type="presOf" srcId="{855F7B3B-4D9D-4F22-9313-55D4303702F5}" destId="{76655E35-4286-4767-9C10-AB90943E6CFF}" srcOrd="0" destOrd="0" presId="urn:microsoft.com/office/officeart/2005/8/layout/venn1"/>
    <dgm:cxn modelId="{8DC72343-A16C-439B-BB13-CB3C6860E97B}" type="presOf" srcId="{855F7B3B-4D9D-4F22-9313-55D4303702F5}" destId="{AABC0C59-9441-4E58-A79C-3A0FF4BE4F54}" srcOrd="1" destOrd="0" presId="urn:microsoft.com/office/officeart/2005/8/layout/venn1"/>
    <dgm:cxn modelId="{22FD3E42-1D71-4D52-95C1-136BE1335A70}" type="presOf" srcId="{171A30AF-7FF3-4AD4-A671-EB6829B62106}" destId="{43D79FA7-8C9A-4AD5-9C6A-C025C892DAB4}" srcOrd="0" destOrd="0" presId="urn:microsoft.com/office/officeart/2005/8/layout/venn1"/>
    <dgm:cxn modelId="{39BA983B-D8B7-4A16-9D0E-52E29D66396F}" srcId="{171A30AF-7FF3-4AD4-A671-EB6829B62106}" destId="{855F7B3B-4D9D-4F22-9313-55D4303702F5}" srcOrd="1" destOrd="0" parTransId="{C3AB23CA-B078-4BF1-AF32-6EE0249AC65E}" sibTransId="{76CCEF45-3A8E-4719-83D1-F5B0046E6CE1}"/>
    <dgm:cxn modelId="{A87EB4B3-C662-4DF3-9CC6-8B87D6FF0899}" type="presOf" srcId="{2E1331AC-7D24-4DEE-BE37-737875382831}" destId="{3283F8C1-45BC-4B0D-A99D-A4F115883A05}" srcOrd="0" destOrd="0" presId="urn:microsoft.com/office/officeart/2005/8/layout/venn1"/>
    <dgm:cxn modelId="{1E77F7CB-70DF-4B5B-999D-9F50C0DB1D6A}" srcId="{171A30AF-7FF3-4AD4-A671-EB6829B62106}" destId="{C38EC9FE-EAC1-48E5-94B5-9D2DBC04F062}" srcOrd="2" destOrd="0" parTransId="{F756CAAB-2ECB-4DBC-A6DA-93DB5ECE2E1B}" sibTransId="{38A89B0F-1744-401A-BEE2-08E03A517CC8}"/>
    <dgm:cxn modelId="{02D6D66E-5D0D-4D5B-944D-21C82F92265D}" type="presOf" srcId="{C38EC9FE-EAC1-48E5-94B5-9D2DBC04F062}" destId="{880F6FF7-6F29-4FA7-A30C-DAA7DDE6E058}" srcOrd="1" destOrd="0" presId="urn:microsoft.com/office/officeart/2005/8/layout/venn1"/>
    <dgm:cxn modelId="{A2686431-3925-4249-A3B1-5CD5A1BC08D2}" type="presOf" srcId="{2E1331AC-7D24-4DEE-BE37-737875382831}" destId="{56DD9D27-5E3C-4E5C-8255-AA7DE6A279C9}" srcOrd="1" destOrd="0" presId="urn:microsoft.com/office/officeart/2005/8/layout/venn1"/>
    <dgm:cxn modelId="{43A4B201-9D14-4752-88C8-9F55A0B25919}" type="presOf" srcId="{C38EC9FE-EAC1-48E5-94B5-9D2DBC04F062}" destId="{AE03E637-3D20-42B2-A6AC-0408D07C4EF1}" srcOrd="0" destOrd="0" presId="urn:microsoft.com/office/officeart/2005/8/layout/venn1"/>
    <dgm:cxn modelId="{6BC30B49-D014-41A3-81B9-493C33A453F8}" type="presParOf" srcId="{43D79FA7-8C9A-4AD5-9C6A-C025C892DAB4}" destId="{3283F8C1-45BC-4B0D-A99D-A4F115883A05}" srcOrd="0" destOrd="0" presId="urn:microsoft.com/office/officeart/2005/8/layout/venn1"/>
    <dgm:cxn modelId="{EEB927D4-54ED-497E-A666-D88769DD285E}" type="presParOf" srcId="{43D79FA7-8C9A-4AD5-9C6A-C025C892DAB4}" destId="{56DD9D27-5E3C-4E5C-8255-AA7DE6A279C9}" srcOrd="1" destOrd="0" presId="urn:microsoft.com/office/officeart/2005/8/layout/venn1"/>
    <dgm:cxn modelId="{5591304F-E719-4C1A-AE64-F77EEB824A8B}" type="presParOf" srcId="{43D79FA7-8C9A-4AD5-9C6A-C025C892DAB4}" destId="{76655E35-4286-4767-9C10-AB90943E6CFF}" srcOrd="2" destOrd="0" presId="urn:microsoft.com/office/officeart/2005/8/layout/venn1"/>
    <dgm:cxn modelId="{E6A98401-CF32-41C2-B394-72A2D78A2B98}" type="presParOf" srcId="{43D79FA7-8C9A-4AD5-9C6A-C025C892DAB4}" destId="{AABC0C59-9441-4E58-A79C-3A0FF4BE4F54}" srcOrd="3" destOrd="0" presId="urn:microsoft.com/office/officeart/2005/8/layout/venn1"/>
    <dgm:cxn modelId="{529A41E7-1205-48BD-9B3E-CC02018BEF93}" type="presParOf" srcId="{43D79FA7-8C9A-4AD5-9C6A-C025C892DAB4}" destId="{AE03E637-3D20-42B2-A6AC-0408D07C4EF1}" srcOrd="4" destOrd="0" presId="urn:microsoft.com/office/officeart/2005/8/layout/venn1"/>
    <dgm:cxn modelId="{B58A49DB-3690-4F07-BBDF-D19A76474998}" type="presParOf" srcId="{43D79FA7-8C9A-4AD5-9C6A-C025C892DAB4}" destId="{880F6FF7-6F29-4FA7-A30C-DAA7DDE6E05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3F8C1-45BC-4B0D-A99D-A4F115883A05}">
      <dsp:nvSpPr>
        <dsp:cNvPr id="0" name=""/>
        <dsp:cNvSpPr/>
      </dsp:nvSpPr>
      <dsp:spPr>
        <a:xfrm>
          <a:off x="1788025" y="55652"/>
          <a:ext cx="2671332" cy="26713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/>
            <a:t>Realidad de la Región Oriental de Marruecos</a:t>
          </a:r>
          <a:endParaRPr lang="es-ES" sz="2100" b="1" kern="1200" dirty="0"/>
        </a:p>
      </dsp:txBody>
      <dsp:txXfrm>
        <a:off x="2144202" y="523135"/>
        <a:ext cx="1958977" cy="1202099"/>
      </dsp:txXfrm>
    </dsp:sp>
    <dsp:sp modelId="{76655E35-4286-4767-9C10-AB90943E6CFF}">
      <dsp:nvSpPr>
        <dsp:cNvPr id="0" name=""/>
        <dsp:cNvSpPr/>
      </dsp:nvSpPr>
      <dsp:spPr>
        <a:xfrm>
          <a:off x="2751931" y="1725235"/>
          <a:ext cx="2671332" cy="26713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/>
            <a:t>Formación, Transferencia y Difusión</a:t>
          </a:r>
          <a:endParaRPr lang="es-ES" sz="2100" b="1" kern="1200" dirty="0"/>
        </a:p>
      </dsp:txBody>
      <dsp:txXfrm>
        <a:off x="3568913" y="2415329"/>
        <a:ext cx="1602799" cy="1469232"/>
      </dsp:txXfrm>
    </dsp:sp>
    <dsp:sp modelId="{AE03E637-3D20-42B2-A6AC-0408D07C4EF1}">
      <dsp:nvSpPr>
        <dsp:cNvPr id="0" name=""/>
        <dsp:cNvSpPr/>
      </dsp:nvSpPr>
      <dsp:spPr>
        <a:xfrm>
          <a:off x="824119" y="1725235"/>
          <a:ext cx="2671332" cy="26713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/>
            <a:t>Evaluación Impacto en Almería</a:t>
          </a:r>
          <a:endParaRPr lang="es-ES" sz="2100" b="1" kern="1200" dirty="0"/>
        </a:p>
      </dsp:txBody>
      <dsp:txXfrm>
        <a:off x="1075669" y="2415329"/>
        <a:ext cx="1602799" cy="1469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Haga clic para modificar el estilo de texto del patrón</a:t>
            </a:r>
          </a:p>
          <a:p>
            <a:pPr lvl="1"/>
            <a:r>
              <a:rPr lang="en-GB" noProof="0" smtClean="0"/>
              <a:t>Segundo nivel</a:t>
            </a:r>
          </a:p>
          <a:p>
            <a:pPr lvl="2"/>
            <a:r>
              <a:rPr lang="en-GB" noProof="0" smtClean="0"/>
              <a:t>Tercer nivel</a:t>
            </a:r>
          </a:p>
          <a:p>
            <a:pPr lvl="3"/>
            <a:r>
              <a:rPr lang="en-GB" noProof="0" smtClean="0"/>
              <a:t>Cuarto nivel</a:t>
            </a:r>
          </a:p>
          <a:p>
            <a:pPr lvl="4"/>
            <a:r>
              <a:rPr lang="en-GB" noProof="0" smtClean="0"/>
              <a:t>Quinto nivel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543DDAC-B729-4510-8A8D-E9D229AA8B0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04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13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14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17</a:t>
            </a:fld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18</a:t>
            </a:fld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19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20</a:t>
            </a:fld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21</a:t>
            </a:fld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22</a:t>
            </a:fld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23</a:t>
            </a:fld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25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3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4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5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dirty="0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13142E-7019-4632-A5C0-9F48DDEA6FEA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C9088-49E5-40A2-9DAB-789F36C7DF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BF458-782A-4B05-AF51-505B98A809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BEDD7-D4AF-4580-9F7C-3D44025080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2649E-2439-48C4-B53E-012592450E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5B15F-E8E2-4D53-8F8B-2A85D3BE8B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5B7B8-A941-4940-A12F-C9407BF640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A652-166E-464D-A0AF-FBFB5AF6F26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C1B0-7138-4A71-99D8-5FFE692FFD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0E6A9-43C3-46CD-AAA6-3360F30DE4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301D2-0C6E-4A40-889A-88057E3DE6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62A2-CCAA-4785-988D-8D4E2D4C6C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83C2DD2-E76E-44C8-993B-165A2F575D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2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hyperlink" Target="../../INFORME%20TOPOGRAF&#205;A%20DE%20CAMPO%20JULIO%202014/Informe_apoyo_topografico_de_campo_versi&#243;n%20final.pdf" TargetMode="External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../../ANALISISIS%20DE%20AGUAS%20Y%20SUELOS/resultados_an&#225;lisis_suelo_todos%20los%20puntos.pdf" TargetMode="External"/><Relationship Id="rId3" Type="http://schemas.openxmlformats.org/officeDocument/2006/relationships/hyperlink" Target="../../ANALISISIS%20DE%20AGUAS%20Y%20SUELOS/resultados_an&#225;lisis_agua_todos%20los%20puntos.pdf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11" Type="http://schemas.openxmlformats.org/officeDocument/2006/relationships/image" Target="../media/image7.jpg"/><Relationship Id="rId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image" Target="../media/image23.jpe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29.jpeg"/><Relationship Id="rId4" Type="http://schemas.openxmlformats.org/officeDocument/2006/relationships/image" Target="../media/image1.png"/><Relationship Id="rId9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.png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openxmlformats.org/officeDocument/2006/relationships/image" Target="../media/image36.png"/><Relationship Id="rId5" Type="http://schemas.openxmlformats.org/officeDocument/2006/relationships/image" Target="../media/image3.jpeg"/><Relationship Id="rId10" Type="http://schemas.openxmlformats.org/officeDocument/2006/relationships/image" Target="../media/image35.png"/><Relationship Id="rId4" Type="http://schemas.openxmlformats.org/officeDocument/2006/relationships/image" Target="../media/image2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../../ESTUDIO%20INUNDACIONES/500_A&#209;OS.mp4" TargetMode="External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hyperlink" Target="../../fernando/Proyecto%20POCTEFEX%20Marruecos%202014/ESTUDIO%20INUNDACIONES/calado_t_500.av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hyperlink" Target="../../CURSO%20TECNOLOG&#205;AS%20DE%20LA%20INFORMACI&#211;N%20ESPACIAL%20EN%20OUJDA/Proposition%20du%20cours%20Technologies%20de%20l&#180;Information%20Spatiale%20Universit&#233;%20Mohammed%20I.do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10" Type="http://schemas.openxmlformats.org/officeDocument/2006/relationships/image" Target="../media/image45.jpeg"/><Relationship Id="rId4" Type="http://schemas.openxmlformats.org/officeDocument/2006/relationships/image" Target="../media/image2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hyperlink" Target="../../CURSO%20TECNOLOG&#205;AS%20DE%20LA%20INFORMACI&#211;N%20ESPACIAL%20EN%20OUJDA/Proposition%20du%20cours%20Technologies%20de%20l&#180;Information%20Spatiale%20Universit&#233;%20Mohammed%20I.do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10" Type="http://schemas.openxmlformats.org/officeDocument/2006/relationships/image" Target="../media/image47.jpg"/><Relationship Id="rId4" Type="http://schemas.openxmlformats.org/officeDocument/2006/relationships/image" Target="../media/image2.jpeg"/><Relationship Id="rId9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10" Type="http://schemas.openxmlformats.org/officeDocument/2006/relationships/image" Target="../media/image51.jpeg"/><Relationship Id="rId4" Type="http://schemas.openxmlformats.org/officeDocument/2006/relationships/image" Target="../media/image2.jpeg"/><Relationship Id="rId9" Type="http://schemas.openxmlformats.org/officeDocument/2006/relationships/hyperlink" Target="https://www.ual.es/Proyectos/GreenhouseSat/index.ht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3.jpeg"/><Relationship Id="rId10" Type="http://schemas.openxmlformats.org/officeDocument/2006/relationships/image" Target="../media/image14.gif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hyperlink" Target="http://www2.ual.es/cooptrust/" TargetMode="External"/><Relationship Id="rId5" Type="http://schemas.openxmlformats.org/officeDocument/2006/relationships/image" Target="../media/image3.jpeg"/><Relationship Id="rId10" Type="http://schemas.microsoft.com/office/2007/relationships/diagramDrawing" Target="../diagrams/drawing1.xml"/><Relationship Id="rId4" Type="http://schemas.openxmlformats.org/officeDocument/2006/relationships/image" Target="../media/image2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../../../../aster%20dem%20marruecos/VISUALIZATION.htm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11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2014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-30163" y="1052736"/>
            <a:ext cx="605423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solidFill>
                  <a:srgbClr val="0033CC"/>
                </a:solidFill>
                <a:latin typeface="Verdana" pitchFamily="34" charset="0"/>
              </a:rPr>
              <a:t>Jornada de Presentación de Resultados y Conclusiones  </a:t>
            </a:r>
          </a:p>
          <a:p>
            <a:pPr algn="ctr">
              <a:lnSpc>
                <a:spcPts val="2800"/>
              </a:lnSpc>
            </a:pPr>
            <a:endParaRPr lang="es-ES_tradnl" b="1" dirty="0">
              <a:solidFill>
                <a:srgbClr val="0033CC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sz="3200" b="1" dirty="0" smtClean="0">
              <a:solidFill>
                <a:srgbClr val="0033CC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s-ES_tradnl" sz="3200" b="1" dirty="0" smtClean="0">
                <a:solidFill>
                  <a:srgbClr val="0033CC"/>
                </a:solidFill>
                <a:latin typeface="Verdana" pitchFamily="34" charset="0"/>
              </a:rPr>
              <a:t>COOPTRUST</a:t>
            </a:r>
          </a:p>
          <a:p>
            <a:pPr algn="ctr">
              <a:lnSpc>
                <a:spcPts val="2800"/>
              </a:lnSpc>
            </a:pPr>
            <a:r>
              <a:rPr lang="es-ES_tradnl" b="1" dirty="0" smtClean="0">
                <a:solidFill>
                  <a:srgbClr val="0033CC"/>
                </a:solidFill>
                <a:latin typeface="Verdana" pitchFamily="34" charset="0"/>
              </a:rPr>
              <a:t>Almería</a:t>
            </a:r>
            <a:endParaRPr lang="es-ES_tradnl" sz="2000" b="1" dirty="0">
              <a:solidFill>
                <a:srgbClr val="0033CC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s-ES_tradnl" sz="2000" b="1" dirty="0" smtClean="0">
                <a:solidFill>
                  <a:srgbClr val="0033CC"/>
                </a:solidFill>
                <a:latin typeface="Verdana" pitchFamily="34" charset="0"/>
              </a:rPr>
              <a:t>10 de junio de 2015</a:t>
            </a:r>
          </a:p>
          <a:p>
            <a:pPr algn="ctr">
              <a:lnSpc>
                <a:spcPts val="2800"/>
              </a:lnSpc>
            </a:pPr>
            <a:endParaRPr lang="es-ES_tradnl" sz="2000" b="1" dirty="0" smtClean="0">
              <a:solidFill>
                <a:srgbClr val="0000FF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17" y="0"/>
            <a:ext cx="3408183" cy="6884988"/>
          </a:xfrm>
          <a:prstGeom prst="rect">
            <a:avLst/>
          </a:prstGeom>
        </p:spPr>
      </p:pic>
      <p:pic>
        <p:nvPicPr>
          <p:cNvPr id="12" name="Imagen 132" descr="color_bol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78" y="3598838"/>
            <a:ext cx="3159840" cy="155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5" descr="LogoU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5209406"/>
            <a:ext cx="3216136" cy="73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7301" y="1757427"/>
            <a:ext cx="854073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Imágenes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Landsat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multitemporales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ES" sz="16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Landsat</a:t>
            </a:r>
            <a:r>
              <a:rPr lang="es-ES" sz="16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julio 2013) </a:t>
            </a:r>
          </a:p>
          <a:p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9" y="2350962"/>
            <a:ext cx="8913402" cy="4182493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811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42" y="711398"/>
            <a:ext cx="4743492" cy="6173590"/>
          </a:xfrm>
          <a:prstGeom prst="rect">
            <a:avLst/>
          </a:prstGeom>
        </p:spPr>
      </p:pic>
      <p:pic>
        <p:nvPicPr>
          <p:cNvPr id="2050" name="Picture 2" descr="https://encrypted-tbn1.gstatic.com/images?q=tbn:ANd9GcRaFEOeAkwFyjBCji3J80vipOkyp4ymyojBBSJd3o6Fj-cdB1BK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" y="4678015"/>
            <a:ext cx="42595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11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2249" y="1598448"/>
            <a:ext cx="4289617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Puntos de control GPS de alta precisión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han levantado 34 puntos de apoyo de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campo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mediante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GPS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bifrecuencia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triangulación (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postproceso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en modo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estático. Precisión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planimétrica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CE90 (Circular Error 90%)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 25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 y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precisión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altimétrica  LE90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(Linear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Error 90%)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 25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cm. La red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apoyó en 11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puntos de control terrestres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ITRF05 (Marco de Referencia Terrestre Internacional)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RaFEOeAkwFyjBCji3J80vipOkyp4ymyojBBSJd3o6Fj-cdB1B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0" y="4502596"/>
            <a:ext cx="42595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12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5791" y="1769981"/>
            <a:ext cx="84342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Análisis de aguas y de suelos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4" name="Picture 2" descr="https://encrypted-tbn1.gstatic.com/images?q=tbn:ANd9GcRaFEOeAkwFyjBCji3J80vipOkyp4ymyojBBSJd3o6Fj-cdB1BK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14" y="4528145"/>
            <a:ext cx="42595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78276"/>
            <a:ext cx="3634962" cy="205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7" y="2383854"/>
            <a:ext cx="3763070" cy="211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8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siliconweek.es/wp-content/uploads/2010/09/disco-duro-externo-seagate-gofl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50" y="2555736"/>
            <a:ext cx="2654115" cy="17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13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pic>
        <p:nvPicPr>
          <p:cNvPr id="22" name="Picture 2" descr="http://www.diplomadoengeomatica.cl/web/wp-content/uploads/ge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067" y="3378340"/>
            <a:ext cx="3045746" cy="3057787"/>
          </a:xfrm>
          <a:prstGeom prst="rect">
            <a:avLst/>
          </a:prstGeom>
          <a:noFill/>
        </p:spPr>
      </p:pic>
      <p:pic>
        <p:nvPicPr>
          <p:cNvPr id="24" name="Picture 2" descr="Logo gvS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4532"/>
            <a:ext cx="1217350" cy="12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2083415" y="2063651"/>
            <a:ext cx="3000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http://www.gvsig.com/</a:t>
            </a: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pic>
        <p:nvPicPr>
          <p:cNvPr id="16386" name="Picture 2" descr="http://www2.ual.es/cooptrust/wp-content/uploads/2015/02/cooptrust-ual-300x1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09" y="4302265"/>
            <a:ext cx="3527170" cy="17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86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14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Productos Derivados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21" y="2683640"/>
            <a:ext cx="4102146" cy="3119657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8" y="2669936"/>
            <a:ext cx="4144666" cy="3147066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71872" y="2323207"/>
            <a:ext cx="35107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alt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1984. </a:t>
            </a:r>
            <a:r>
              <a:rPr lang="es-ES" alt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Ortomosaico</a:t>
            </a:r>
            <a:r>
              <a:rPr lang="es-ES" alt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Landsat</a:t>
            </a:r>
            <a:r>
              <a:rPr lang="es-ES" alt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</a:t>
            </a: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5166873" y="2331382"/>
            <a:ext cx="35107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alt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2013. </a:t>
            </a:r>
            <a:r>
              <a:rPr lang="es-ES" alt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Ortomosaico</a:t>
            </a:r>
            <a:r>
              <a:rPr lang="es-ES" alt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Landsat</a:t>
            </a:r>
            <a:r>
              <a:rPr lang="es-ES" alt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23528" y="5610611"/>
            <a:ext cx="8354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Corrección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radiométrica 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(valor digital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radiance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sensor) y atmosférica (modelo “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6S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”, </a:t>
            </a:r>
            <a:r>
              <a:rPr lang="es-E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Vermote</a:t>
            </a:r>
            <a:r>
              <a:rPr lang="es-E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1997) para obtener </a:t>
            </a:r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imágenes </a:t>
            </a:r>
            <a:r>
              <a:rPr lang="es-E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reflectancia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87362" y="1660029"/>
            <a:ext cx="8123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Estimación de la evolución del bosque en la cuenca del Río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Moulouya</a:t>
            </a:r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87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15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Productos Derivados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87362" y="1660029"/>
            <a:ext cx="8123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Estimación de la evolución del bosque en la cuenca del Río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Moulouya</a:t>
            </a:r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9" name="4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9" y="3284984"/>
            <a:ext cx="3798579" cy="2070089"/>
          </a:xfrm>
          <a:prstGeom prst="rect">
            <a:avLst/>
          </a:prstGeom>
        </p:spPr>
      </p:pic>
      <p:sp>
        <p:nvSpPr>
          <p:cNvPr id="50" name="49 Rectángulo"/>
          <p:cNvSpPr/>
          <p:nvPr/>
        </p:nvSpPr>
        <p:spPr>
          <a:xfrm>
            <a:off x="398941" y="2476411"/>
            <a:ext cx="4240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Análisis de </a:t>
            </a:r>
            <a:r>
              <a:rPr lang="es-E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Mezcla Espectral (algoritmo </a:t>
            </a:r>
            <a:r>
              <a:rPr lang="es-E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AutoMCU</a:t>
            </a:r>
            <a:r>
              <a:rPr lang="es-E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(1)) </a:t>
            </a:r>
            <a:endParaRPr lang="es-E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442451" y="5963428"/>
            <a:ext cx="8473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1) Ecosistemas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boscosos, de sabana y matorrales (</a:t>
            </a:r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Asner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1998, </a:t>
            </a:r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Asner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Lobell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2000, </a:t>
            </a:r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Asner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</a:t>
            </a:r>
            <a:r>
              <a:rPr lang="es-ES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Heidebrecht</a:t>
            </a:r>
            <a:r>
              <a:rPr lang="es-E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2002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modificado para bosques tropicales (</a:t>
            </a:r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Asner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 2004, 2005)</a:t>
            </a: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51" y="5355073"/>
            <a:ext cx="2190750" cy="600075"/>
          </a:xfrm>
          <a:prstGeom prst="rect">
            <a:avLst/>
          </a:prstGeom>
        </p:spPr>
      </p:pic>
      <p:sp>
        <p:nvSpPr>
          <p:cNvPr id="53" name="52 Rectángulo"/>
          <p:cNvSpPr/>
          <p:nvPr/>
        </p:nvSpPr>
        <p:spPr>
          <a:xfrm>
            <a:off x="5168870" y="2430245"/>
            <a:ext cx="34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Índices de Vegetación </a:t>
            </a:r>
            <a:endParaRPr lang="es-E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53 CuadroTexto"/>
              <p:cNvSpPr txBox="1"/>
              <p:nvPr/>
            </p:nvSpPr>
            <p:spPr>
              <a:xfrm>
                <a:off x="4289688" y="3284984"/>
                <a:ext cx="2305759" cy="627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NDVI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/>
                          </a:rPr>
                          <m:t>𝑁𝑖𝑟</m:t>
                        </m:r>
                        <m:r>
                          <a:rPr lang="es-ES" b="0" i="1" smtClean="0">
                            <a:latin typeface="Cambria Math"/>
                          </a:rPr>
                          <m:t>−</m:t>
                        </m:r>
                        <m:r>
                          <a:rPr lang="es-ES" b="0" i="1" smtClean="0">
                            <a:latin typeface="Cambria Math"/>
                          </a:rPr>
                          <m:t>𝑅𝑒𝑑</m:t>
                        </m:r>
                      </m:num>
                      <m:den>
                        <m:r>
                          <a:rPr lang="es-ES" b="0" i="1" smtClean="0">
                            <a:latin typeface="Cambria Math"/>
                          </a:rPr>
                          <m:t>𝑁𝑖𝑟</m:t>
                        </m:r>
                        <m:r>
                          <a:rPr lang="es-ES" b="0" i="1" smtClean="0">
                            <a:latin typeface="Cambria Math"/>
                          </a:rPr>
                          <m:t>+</m:t>
                        </m:r>
                        <m:r>
                          <a:rPr lang="es-ES" b="0" i="1" smtClean="0">
                            <a:latin typeface="Cambria Math"/>
                          </a:rPr>
                          <m:t>𝑅𝑒𝑑</m:t>
                        </m:r>
                      </m:den>
                    </m:f>
                  </m:oMath>
                </a14:m>
                <a:endParaRPr lang="es-ES" dirty="0"/>
              </a:p>
            </p:txBody>
          </p:sp>
        </mc:Choice>
        <mc:Fallback>
          <p:sp>
            <p:nvSpPr>
              <p:cNvPr id="54" name="5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688" y="3284984"/>
                <a:ext cx="2305759" cy="627672"/>
              </a:xfrm>
              <a:prstGeom prst="rect">
                <a:avLst/>
              </a:prstGeom>
              <a:blipFill rotWithShape="1">
                <a:blip r:embed="rId9"/>
                <a:stretch>
                  <a:fillRect l="-4233" b="-87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54 CuadroTexto"/>
              <p:cNvSpPr txBox="1"/>
              <p:nvPr/>
            </p:nvSpPr>
            <p:spPr>
              <a:xfrm>
                <a:off x="5168870" y="4206410"/>
                <a:ext cx="2773131" cy="630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NDSVI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/>
                          </a:rPr>
                          <m:t>𝑆𝑊𝑖𝑟</m:t>
                        </m:r>
                        <m:r>
                          <a:rPr lang="es-ES" b="0" i="1" smtClean="0">
                            <a:latin typeface="Cambria Math"/>
                          </a:rPr>
                          <m:t>1−</m:t>
                        </m:r>
                        <m:r>
                          <a:rPr lang="es-ES" b="0" i="1" smtClean="0">
                            <a:latin typeface="Cambria Math"/>
                          </a:rPr>
                          <m:t>𝑅𝑒𝑑</m:t>
                        </m:r>
                      </m:num>
                      <m:den>
                        <m:r>
                          <a:rPr lang="es-ES" b="0" i="1" smtClean="0">
                            <a:latin typeface="Cambria Math"/>
                          </a:rPr>
                          <m:t>𝑆𝑊𝑖𝑟</m:t>
                        </m:r>
                        <m:r>
                          <a:rPr lang="es-ES" b="0" i="1" smtClean="0">
                            <a:latin typeface="Cambria Math"/>
                          </a:rPr>
                          <m:t>1+</m:t>
                        </m:r>
                        <m:r>
                          <a:rPr lang="es-ES" b="0" i="1" smtClean="0">
                            <a:latin typeface="Cambria Math"/>
                          </a:rPr>
                          <m:t>𝑅𝑒𝑑</m:t>
                        </m:r>
                      </m:den>
                    </m:f>
                  </m:oMath>
                </a14:m>
                <a:endParaRPr lang="es-ES" dirty="0"/>
              </a:p>
            </p:txBody>
          </p:sp>
        </mc:Choice>
        <mc:Fallback>
          <p:sp>
            <p:nvSpPr>
              <p:cNvPr id="55" name="5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870" y="4206410"/>
                <a:ext cx="2773131" cy="630044"/>
              </a:xfrm>
              <a:prstGeom prst="rect">
                <a:avLst/>
              </a:prstGeom>
              <a:blipFill rotWithShape="1">
                <a:blip r:embed="rId10"/>
                <a:stretch>
                  <a:fillRect l="-3516" b="-87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55 CuadroTexto"/>
              <p:cNvSpPr txBox="1"/>
              <p:nvPr/>
            </p:nvSpPr>
            <p:spPr>
              <a:xfrm>
                <a:off x="6717433" y="3038249"/>
                <a:ext cx="2375266" cy="102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MSR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s-E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/>
                              </a:rPr>
                              <m:t>𝑁𝑖𝑟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/>
                              </a:rPr>
                              <m:t>𝑅𝑒𝑑</m:t>
                            </m:r>
                          </m:den>
                        </m:f>
                        <m:r>
                          <a:rPr lang="es-ES" b="0" i="1" smtClean="0">
                            <a:latin typeface="Cambria Math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s-ES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b="0" i="1" smtClean="0">
                                        <a:latin typeface="Cambria Math"/>
                                      </a:rPr>
                                      <m:t>𝑁𝑖𝑟</m:t>
                                    </m:r>
                                  </m:num>
                                  <m:den>
                                    <m:r>
                                      <a:rPr lang="es-ES" b="0" i="1" smtClean="0">
                                        <a:latin typeface="Cambria Math"/>
                                      </a:rPr>
                                      <m:t>𝑅𝑒𝑑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b="0" i="1" smtClean="0">
                                <a:latin typeface="Cambria Math"/>
                              </a:rPr>
                              <m:t>0.5</m:t>
                            </m:r>
                          </m:sup>
                        </m:sSup>
                        <m:r>
                          <a:rPr lang="es-ES" b="0" i="1" smtClean="0"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s-ES" dirty="0"/>
              </a:p>
            </p:txBody>
          </p:sp>
        </mc:Choice>
        <mc:Fallback>
          <p:sp>
            <p:nvSpPr>
              <p:cNvPr id="56" name="5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33" y="3038249"/>
                <a:ext cx="2375266" cy="1024576"/>
              </a:xfrm>
              <a:prstGeom prst="rect">
                <a:avLst/>
              </a:prstGeom>
              <a:blipFill rotWithShape="1">
                <a:blip r:embed="rId11"/>
                <a:stretch>
                  <a:fillRect l="-410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56 CuadroTexto"/>
              <p:cNvSpPr txBox="1"/>
              <p:nvPr/>
            </p:nvSpPr>
            <p:spPr>
              <a:xfrm>
                <a:off x="5168870" y="5157192"/>
                <a:ext cx="3018262" cy="624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Green VI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/>
                          </a:rPr>
                          <m:t>𝐺𝑟𝑒𝑒𝑛</m:t>
                        </m:r>
                        <m:r>
                          <a:rPr lang="es-ES" b="0" i="1" smtClean="0">
                            <a:latin typeface="Cambria Math"/>
                          </a:rPr>
                          <m:t>−</m:t>
                        </m:r>
                        <m:r>
                          <a:rPr lang="es-ES" b="0" i="1" smtClean="0">
                            <a:latin typeface="Cambria Math"/>
                          </a:rPr>
                          <m:t>𝑅𝑒𝑑</m:t>
                        </m:r>
                      </m:num>
                      <m:den>
                        <m:r>
                          <a:rPr lang="es-ES" b="0" i="1" smtClean="0">
                            <a:latin typeface="Cambria Math"/>
                          </a:rPr>
                          <m:t>𝐺𝑟𝑒𝑒𝑛</m:t>
                        </m:r>
                        <m:r>
                          <a:rPr lang="es-ES" b="0" i="1" smtClean="0">
                            <a:latin typeface="Cambria Math"/>
                          </a:rPr>
                          <m:t>+</m:t>
                        </m:r>
                        <m:r>
                          <a:rPr lang="es-ES" b="0" i="1" smtClean="0">
                            <a:latin typeface="Cambria Math"/>
                          </a:rPr>
                          <m:t>𝑅𝑒𝑑</m:t>
                        </m:r>
                      </m:den>
                    </m:f>
                  </m:oMath>
                </a14:m>
                <a:endParaRPr lang="es-ES" dirty="0"/>
              </a:p>
            </p:txBody>
          </p:sp>
        </mc:Choice>
        <mc:Fallback>
          <p:sp>
            <p:nvSpPr>
              <p:cNvPr id="57" name="5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870" y="5157192"/>
                <a:ext cx="3018262" cy="624658"/>
              </a:xfrm>
              <a:prstGeom prst="rect">
                <a:avLst/>
              </a:prstGeom>
              <a:blipFill rotWithShape="1">
                <a:blip r:embed="rId12"/>
                <a:stretch>
                  <a:fillRect l="-3232" b="-88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2047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16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Productos Derivados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87362" y="1660029"/>
            <a:ext cx="8123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Estimación de la evolución del bosque en la cuenca del Río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Moulouya</a:t>
            </a:r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49439"/>
            <a:ext cx="7576627" cy="41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1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17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Productos Derivados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87362" y="1660029"/>
            <a:ext cx="8123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Estimación de la evolución del bosque en la cuenca del Río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Moulouya</a:t>
            </a:r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10344" y="2278613"/>
            <a:ext cx="848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Clasificador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Random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Forest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1984-2013.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Accuracy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92,34%. 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Incremento 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bosque próximo a 8800 has (∆ 5.3%)</a:t>
            </a:r>
            <a:endParaRPr lang="es-E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0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" y="2924944"/>
            <a:ext cx="4191000" cy="3495675"/>
          </a:xfrm>
          <a:prstGeom prst="rect">
            <a:avLst/>
          </a:prstGeom>
        </p:spPr>
      </p:pic>
      <p:pic>
        <p:nvPicPr>
          <p:cNvPr id="25" name="0 Image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40" y="2924944"/>
            <a:ext cx="41814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9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18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Productos Derivados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87362" y="1798528"/>
            <a:ext cx="8123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Riesgo de inundaciones Bajo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Moulouya</a:t>
            </a:r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979892"/>
              </p:ext>
            </p:extLst>
          </p:nvPr>
        </p:nvGraphicFramePr>
        <p:xfrm>
          <a:off x="155575" y="2422363"/>
          <a:ext cx="6096000" cy="376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098" name="Picture 2" descr="http://iberaula.es/templates/iberaula/images/logo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4"/>
            <a:ext cx="1440160" cy="8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85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19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Productos Derivados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pic>
        <p:nvPicPr>
          <p:cNvPr id="17" name="16 Imagen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1" y="1598447"/>
            <a:ext cx="7015871" cy="49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9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Almería, 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8" name="AutoShape 2" descr="data:image/jpeg;base64,/9j/4AAQSkZJRgABAQAAAQABAAD/2wCEAAkGBxQSEhUUEhQVFRUXFxgVGBcXGBcXHBkcFBgWGB0cGhwcHCghGholHRgYITEhJSksLi4uGh8zODQsNygtLisBCgoKDg0OGxAQGy0mHyQsLC4wLDQsLCwsNzUsLSwsLCw0NzQsLCwsLC0sLCwsLCwsLCwtLywsLDQvLCwsLCwrLP/AABEIAMIA2AMBIgACEQEDEQH/xAAcAAABBQEBAQAAAAAAAAAAAAAAAQQFBgcDAgj/xABGEAACAQMCBAMFBQUGBAUFAQABAgMABBESIQUGMUETUWEHIjJxgRRCUpGhIzNicrFDgpKiwdEVJIOyFlNzwvAlVJPS0wj/xAAaAQEAAwEBAQAAAAAAAAAAAAAAAQMEBQIG/8QALBEBAAIBAwMDAgUFAAAAAAAAAAECAwQRIRIxQSJR0WGRgaGxweETFCMycf/aAAwDAQACEQMRAD8A3DUKQkV8/wB/7TJrS+uvszPLHJIcR3QdfDOBkIh95SDnYkA5+EYyffC+O8b4rnwJsBRuEMcAOTj1fA8xQb4Wx6VDcR5vsbfaa7gQ9Ma1J/IZIrMofZFeTj/m+IHScZXMs+cHODrcLtvg4O9Wzhfsm4bD1iMpwAfEY4Ow3KLhc7eVByu/a/w1Ng8rtnAVYnyf5dQANel5+upRm14Rev8A+uUthj0J1Zq28P4NbW+8MMUW2MqiqceROM005j5lhtIJJTIhZFLKmtSWPQDGcnJwKCLiuuMSE/8AL2VuvbXLJMf8gUU5h4RxFh+24ggz2gtlQj5NI75/w0ns65gkvbMSzFPE8SRSqbABXKrtnI2HfrVozQV+DlpwCJL68lB7M8cePkYo1P61zTki1yrOJpSpypmuJ5Sp81LOdJ9RVimnVN2YKPUgf1pm/GoBt4gJ8ly3/aDQQB5PeGQzWdw4k2925aS5j2zkDU4aPOcEgnoNq4/+NzbOI+KQ/ZGOyTBjJbyY3OHxlD/Cw+pqxHi2fghmf5Jp/ViK8ktNlJbb9k2zCRkbPzQZB/OgkIJ1dQysGVhkMCCCD3BHWutUKXly44c/i8NLPbjJlsXYlceduT8DdTpJwfSrRy/x2K8i8WInqVZGGl42GxSRequD2oJWikBpaAoopAaBaKKKBM0ZpDVN9oPPcXDk0KBLcsMpFnZR+OQ/dX9T2oJPm/m634fGHnYktnRGgy7466R5bjc4AzXCx5whns3u4Q5UbAMhXL9Cu/UBiASNtjWNcH5dm4nIt7eSMyyO2rKjdY8FFTfAib3lIABXT0bVmrzxm/Kyx2sUSRwyxO4jjAA8SJ1fI2GSVBBFUXz1iZrE87L8WHqmJt23hHXF9xJ5HdFW4bGplikkgYKp6KpYqRXvlf2hrrwzyb7GOZuvTdXOcMPI4pYpDvg4BGDjuP8AbNV3m3hYeMygDUg9/wAmQbHUO5X+mazUyRM/X3djPp5rWenaa+2379282V2sqB1Ox+hGOxHY0VlnsX4+7PLayHICCSM75Ok6WB8yAV38vlRW+vMcuDfaJ9PZeL1/HDJMoKHYxsAR12yD1rJOb+VJ+HTG9tHwgbVrUBWhz2ZRs0RO2em/TvW7XNkj7kb+Y2NRl5ZFQcgPGcgggEYPXUDsRUoMeR+c4uIxHTlZkCmWMjGC2feU53QkHB/PepXjNs7AMjsAudUYOnWP5uqn16VivM/L8vCpVvbOQiLxBgdDGXOfDbs8R3Hpkela9ynzFFxO28RVwDlJI2wSpxup7EEH8jQeuF2tlcoJYlimU/ez4n0JJO9Z17bL8RmC1iiQKAZzgAZI91U0hemWJz3qY497N44ZBPw+Z7JtlbQToztpJGoYXseo6bVFWvIvELi/inv9JVHRncMvvCD3kCgAdWAz9aC/8P4Abe3t1h/ewRKnXAkA3ZW9CckHsT86lLS5S4jyM4OQVOQVKnBBx0IpZ+Iwp8csan1ZQf61EWl0ouy0JLxzJ7+kMVV06EnGBqBI+lA6jtQP3donzcqP9GNdjFdHYSQxjtpjZyPqXUfpUpiloIv/AIbITlrmY+YURoP0XP607s7JYwcFzncl2Zz+p2pzRQeStVjjvLbeIbuxZYbvHvas+HcAfcmA/RxuPlkVaaQigh+W+PJdoSFMcqHRNC3xxP3VvMdw3QjcVMiqnzdw2VGF9ZjNxEpDxDYXUQ3MbY++Nyjb4J8jip/hPEEuIY5om1RyKHU+jDv60D2iiigK8k0MayPnv2ltI5s+F/tJWOlpk987jpCB1O+7nYYPXcgJf2l+0pLDMEBV7kjfJysORsWH3n8k29fWlco8qPLJcTcUjYh1Puy4MrvlX1Y0nQCBpycbEgYxTnlPlyOwt5b2/OWADeCMPsTv4mpTqbUQ2xztg1cTHpONtj0HTfrj51h1Or6Ijp53acODqn1K5wzm8zSgyhUjcALjYR/hB9O3bFdec7NnhWaPIktm8QEdxlScb9QVDfnVb47ws2snnC5Ogkee+g+RH9KecN5odUEbHUoyFk3ZgPw47j1rNOOd4y4182jaaWHAeMpMNBwsy9UB2P8AEnmpp7xVf2E2dv2UnX+U1Ezcow3IMkEiIFyceJjB65HdFG4wairbhlxcT/YrW5luUbSJJUOYo0c7sxYAkDBPUZwBV9Mdb29E/g0f381ptkjn3TXsYti/Ei++IoJCf+oUUb/MHb0pK2TlXg4tIFiCRqR8XhAqrHGNWCSQSACfWiuhDkTKZry1Lmg0QguM8NQqysoaJxpdCMjB7fKsdtZzwTi+7Mlq+7EnXqiI64A6o5/LzrfZIwQQehrK/axwMzWbPgGS3Jfpu0ZGHUHywQ3zAoNPuIFljZGAZHXB9Qw8xTeXhMLY1IGwAo1EnZRgd6rHsl44bqwQMcvCfBPTcKBob6qR9Qas3HOIi3geYgEINR1MEGB13NA4t7KNPgRF/lUCu+agrS5uLhFeOSBY3AZWTVLkHyOwr1dWEccbSXM8hVVJdmcooA3JwuMUElxDiEcEbSzOsca7szHAFdredXUMpBVgGBHQhhkEfSsRtwvGr5YlRobCJtRU5zI2DjVk7SOuRjqqA9ztsdzHKMCJokUAD3lJIxnphgMYxtQSGaTNV6afTtLfovoojQ/qSa4CS3b+1uZv5fGI/wAgANBZJZgoyzBR5kgD9aYScw2q9biL6Op/oajUtoeq2MjnzdVz9fEbNOYZ51zos0Xy/aov0OlTQTWrIyN+4NVbgEX2S9uLUbRSj7XAPIkhZ0A9GKP/ANQ1al6VAcyxBZrOfYGObwiSNylyPDKjy98Rn+7QWDNNr+9jhjaSV1SNBqZ2OAAO5ppx/jsFnEZbmQRoNgTuWPko6sfQVit/eXvHpgSGgsVYgAEEAgdSTtJIDg+Q3A3Ga83vWkTa08PVazadod+aedZ+LS/Y7HVFCQ2ok6GlUDq5G6R9sdTnfyqycr8vLawxxtokkQuwcIFKmX4gCNyvbc/6U74HwWG1jCQoBjOWO7MTjJLd84G3pUga4Oq19snppxH5upg0sV5t3d7WyWcmJ11Iysrg91YYI/Wq5b3BgmFnO4MiriCXOBcImy48p1GAyjrsR5VPQM2SEzlhg47gf0ptxThqXERhlAZCc+Wlh0ZD2Iz1FVYs1K4ui0cTPf4/dOTHab9USheI3HiBkIHh5wwPRsH72f6VWOJcBWJVkMvhqxwsbDW8h8kAwcbjr0p9xq5urS4RPES9eTASNl/bEnYatON/U9gSfOprlfkm8e6abiaI4I2KzZA6EDQE97p+IAb7HrXR0+O+29J4/Vky5Kz37q1wjkO84gT4um2iVijZGo7AHKjo/UjJwNq2jl7gMNlEIrdNK9Se7HAGpj3OwqQt7cIoVdlHQV2rpUiYjaWS07ySigiivSC0UUUCVE8bgU41DKMCjg9wR/tkVL004imY227Z/Kgxn2Uv9g4pdWj76h4akkZPgMxQ/Mo4O1apzby1DxGDwJ8gBg6OuMo4BwwzkdyMHzrLebs2/G7Kdek4RNjpyQxiO/n76H6VtMMmpQfMd6SMEsjf8EPioRJbFysi+8I9QIyHByYXO+GGR89hS82c5z8XMFtBF4Ycj9iXDGSUb+8dv2SAZ6A7kkDAFarwufS9zG8Mrq0pIHhEqQeu7e7vXThvBUhcyW9lDCxVUyWAICZxgIpx8R6Hfagb2fAo7C3tY49ykyl3PV2kBVmPzJ/LAqe4nbRsB4kPjYzgYBx+ZApjd8PuZtIkkgVRIjkIj5IRtWMlsb/Kp0Cgh4HZf3Vno/maNP8AtyacBrlvuwp82d/6BakdI8qMUEeLaY/FMB/JGB+rFq621mVOTLI/o2nH5Kop5SE0BVX555rtbCINcYd86o4RjUxTBBH4VB+8dhTDn3n9LHEECme8cYSJQW0k9C4Xffso3Py3qmcF5UZ5Td8TbxrpiGMbYKRFScZwdLkDGExpXHc1VlzUxV6rS948drztUx4bwqfi0n2zierT0ihXKKVOc4XOtE+HDZy2O4xV8toljUIiqiL8KqAoGeuABSsxO5OSTkk+tIWx1NfO6nVWzzz29nYw6euKPq66qqnOXOQsysUSCWdt9JzhAcBSQu7M3ZRiretvj94CPJOjN8/wr61kvNHFlsuM/acRu6yayoONmjVB0J0uvvbddvWr9Fpq3ybZPHj5UanPMR6PuvHLdjfK3i39yxyBm1iCKvc4kbSd/wCFT17+bmfi7ycQ+yRGKFXjwjlTIUlCliCNQBGnOPLFVy49o8Tjw7aOZp22QaNZOfwqN2b8qsvI3Jdwlz9qvMIVB8NAwcs0gOtpTjYgYAA8zvXVrp63/wB6xt44ZcmSKx6J58ytXLXKcFnqdcyTv+8nkwXfPr91f4RgVYAKBS1qiIjsyiiiipCE0UtFAlFLRQFeHXOR57V7pMUGJe2NMW9lN3iuNOfRwrH9YxWw8NOzejt/Wsm9skGqwRV3P2tQM9y4cb1q3C290/zt/pUh9SbVCSSTSXLpHMEjEaMuEV9yXB3J67Cm/F1W2hee5vbgIo3wY1yT0VQqZLE7ADzqBN8R4jFbxtJM6xooyWY4A/3PoK5cF4rHdQrNESY33UsrLkdMgN2PY96x7hvCH4w8lxOJFs4FfQjOzlnVdwWJ3b8ZGANlB2NaxZyP9kiZDHGxijOXB0j3R2DD170EuDS5qqy3kf8AacSBPlD4Sn8gGY17trW1lDMXuGVBlnleeNMb5OW0qcY38qCzE1m/OPP0jSmy4UonudxJKCNEAGzEt8Oob7nYY7naoji3NEvEWa04WxhtE2mu/eyQT8EXfJ3wAcn+EDJkuC8HhtIhDAmldtRO7SFejSHueuANhvisup1dMMc9/Zowae2WfoY8rcsx2YLlvGuXyZLhslsnqI87qD3Y+8fQAVPCgV7giLZx0G7Hso8z/tXz+XLkz23l16Y6Yq7QIYyxAQaiegpw9wlspdnUkbF2+CPPTB+8x2x+majOM8dhs03JLMDpC/vJMeQ+4gONz5/SmfC+T5+IkTcR1RQjeO2TKEHVg6gQdiuRnZiDtjpWvS6abc1+/wAfP2ZNRn8fl8/BtFdXXFHK2eqO316Jbkkazkb6QemBtgb5IzjerlytyLa2UHhCNZWJ1PJIqsWYgZODkKNh7o2qw20CRqFRQigYAUYArvqrtYcNcUbVc695vPLMPaBBBZ3HCktoY4pJL1DlFC5RfdcE/wDWG3+1aetZF7X7jPE+EpkLok8XUf4p4B/7D+da6tWvD1SUEUtB5FeqTFLQFFFFAUUgpaAryWr1TPikumNvM+7/AItqDNOekEn2CM/2l8rkekSlzsfmBWkcNUrGM9SS2P5jmqJcWouuL2kX3bSCSd++85VEB9cKf1rR8dqkYfHaTcAvWaMGW1YoJSFOAshONYHwSAZw3RsY+S3803Hr8RKSkEeojH9nHnT4pzsZXxhc9BnrvWkW7sZLvXbSyCRwoUoApRV09XIBBOfzrtwvhht1YWlnb24YgnfGcDA1BF3wPWoHTi1vHa8PlSFQqJCyIvlkFR8ySetSKcNjMccciBxGExqAOCgAB+dRl/wi4nGiaaIxllLKsTDZTnAYufLuKccz8xwWEJmuH0jOFUbs7dlQdyf0oO3E763soWllZIY1G5wF+gAG5PkKyziV1ccbOqUyWnDvuRj3Zbr+Ik5ATpvjHlqNdhYTcRlW64qmFHvW9jvpjB6PcDqWI+6cE+g2qxO2TknJPy7dAMbYHYVz9ZroxemnNv0bNPpZyc27OVrbpGipGqoijCouwH+5PcnJPeuhr2iEnAGe/wBPM9gK9TTxwqXZwFUZaR8BV/lz/U7+VcP1XnqtLqTatI2iHuO27vkDso+Jv/1HqaguKcxSO/2Wwi8ecdl/dQ/xSN0z8z27naktILriv7jVbWZbDTsCJZh38IEbL21H9astzwhLC3gt7IeEXuYFJzlnAcNJqY7sSiOK62m0O8b34j29/wDvw5ubVTM+l55V5JW3cz3L/aLlti7D3UHkinv6ny2Aqe43xIW0YlZSyBlDkfcVjgueuQP9a58y8ejs4DK4LEsESNd2kdjhUUeZNUuaxluQx4g/iM39ghIhh65UAH9q4299sjI2FdK01x1ZceO2S20GUPNji3cTltTXfiMB7zCFvCk0pjrksEHyPlVk5d420t04kKavgZvEGhXxqFvAv9q6qNUj56+mwrtlytEgTLyMylW1ZVciNtSgrjtjGRipMcIj8JoYx4etjIrKTqWU9JATnDA438sjpVFc/LXbS8bwqftikH/F7LqdKRZwQpz9oyvvFTjt2rb1r519qfEvtMvD59LK8lqjsE+It4uMKPxAhgPmK+hoH1ANgjIBwdiMjOD671rYHaikFLQFFFFAUUhooDFLRQaAqJ43uUTPUkn6YGfpkn6VK1Q/anxY29rM6fvCgijAGSXmJUYx6ZNAezBfHN3fnOLqbTH/AOjb6kj27Zyx/Kr3iojlPhYtbOCBf7ONVPqce8fzzXrjHFjE0SIniPKxVQW0gYGSScEgfSglaXNQnh3zfftoh6JJIR9Syj9Kb8Rka0ie5urxzHEpdgscSA4+6PdJJPTGaA5t5rjshGukzTzHRDAhAZz0ySdlQZGWOwqp2vCX8Vbu8kS4vW+FU3itF6lYlyffycajnp+cVy/ay3Ez8RvARPLtDHvi3j3AAz98gkZ7Zbz2sJkYDC9CRnHkuTj06/pWTU5Z6ZrXu14MPMWs7Bf/AJ1+ue9QnNPGZLcQxwRGW4uHaOFSDpyunLN6DWO/mexqciOo6R1xnA3wM4GfI+lVHmqwnvriD/hwLTWbSO0nwxqW0YTWdmkyhGkbdc1xtJh/qZYreOPP8tuoy9FOJT/B7eeJWa6uTcZXPhQJFFFkbj9odz165A71x5Q4bHxOSaS7ZZRbTeGlvGdUCkAEMW2M774ycAEHbpUD/wCH+O3T6Jo44oyPiaRNG3bSjEn5Hb1qeHs9vbJNXDL91kbDyxzBGjkk04JHu7A46EGu7TDET1TEbubkyRMbV32aei4GPKoPisXi3lqmMiLxbknyYL4Kfn4sn+E1nsftTvbNxFxWxKnp4keU1eq6iUf+630q58t832N20ksVwusmOMrJ+yZchyiAP1J0yNgZq9ShfaZOUvuEFjiLxZ9RPTxCiiPPru2PrXm8uAMBTiRZFXR3YZKnb8JBJz02q281cuw8QtzBNkAnUrqRqRh0ZT5j9RVQt+BcWhAXFpdYGBK7vC5HbOFNUZsc25hr02euPeLJACoHmzmpLJCqnXcsMRRAMTlxsxA6gf1qRg4RxaZsEWtpHndgWuJO+SvRflmqLxHTwjj0JeWSZcR+JJNpZsT6lZtgAoUgEY3AB3qumnnvZbl1cTG1EV7Q+CSWttwxJ8hjayK2dyp8RXIP8ok3Hzr6G5dk1W0BGnBiTGhWRcaRjSrElVx2JJrH/wD/AEHeq8lvCAdUQcs3pcABQNt/3Zz5e7Vk9kfOyzwx2suhZI0CoV6OEHwkZ2cD8+3StvRO27n7tOopAaWvIKQUtFAhooIooFooooENZjzvJ9o4taWowUhDXko9UGI8/rt61pzVmHDR4nEuKznBCtDbIR20JrYZ+ZH5VMDSLRMRqO+kf0rIPaLwieO/a7smlZo0EsuG1GLqCyK3VNIGU388VscY90fIVVeHXUa3d5LLIiKCkYLsF2xv127VAb+zznlOIR6JDGt0oJZFyA69pIwSSV8wCcfUZrntG5khedIpmItomywUEmWVMZIA+JI8jcbaiepUVG80ctxpMJ+DvK0obX4UEZdEY90k+FFPdSSDvXHgPstubltV+7xBly3hBVckkkjLasbknZR1NRKVju+KQxqrtJGEYAq+oaGB6ENnfNMY7y5uNrO0lk22lmVoYRnudeC4H8OavXAuSrK0A8C3QEZ99syPucn3nyetTN5beIMa3TcHKEAnHbODt8qrjDWO662otPZQ7PkC5lIa+vpGAIPh2qiBT0OC4Goj5Y+dXiLwoVCBlRVGACw7fM5JpqOXYep8Rv5pZW/QtXtOX7YdII8+ZUH+tWRWI7QpmZnu8y8w2ije5h+kin+hp7Z3aSqHjOVPQ4Iz+YzXmPhsS/DFGPko/wBqcgYqUI3mAR+AwljWZW90RuAQ7OdKrvsMk4zWf8f9jcDt4ljK9s+DhCSybgj3d9aAgkYBx6Vc5ZvHvhEPgtkEznzlm1LGB/KokY/zJVgUUHzutxxngmEKuYV1hMgywe9gZypyNhkKxGN9quXLftngmZUuYjAW0jWGDRgk4JLHGlQN8n6Z61qhXt51T+P+zTh93ktD4TnP7SE+Gd99xjS31BoK/wAb9riLNGlkizoyuTI5ZASukgJtkgZbOR1xiq/ztww8Rji4qo8LQwiljHvMfBlIVkPTfPQjuKza5swkyqrMyNI4RujaQ5Cnyycg7etapycxfhXEYiCTHpmB2PVAdgPIxE/3q1WwxFN/LzWfU6e2DhKzNbXkfvRzJ4bH1x4kZ9MqZAT5hfOsnmD2syvEzKdmUjY5G+CR5VvPLcK3/CXt23ZNUS9sMvvxH06rWOXCiWPSwwT1BGCjjOfyOR9Ktw81mvmC/Etl9l/PH26PwpnBuEGrJwpkT8WPxL0OPMHvV/Br5EsOJTWkwkRissbZB26/6qRjavprknmmPiNuJU2YYWRPwtjfHmp7Gs2XHtzBErEDS15Br1VL0KKQ0UC0UUUCGsz5RQCO7Pdr+8b8pStaYazvgMDIJ0bAIu7o/wCOYyD/ACstTAv1s+pFYdwDXj7FHq1lFLfiKjP54pvwSTMIH4cr+RrjJeTPI8cIRfDIDNJk9QCMKMbeue1QJXpSGQDqQPnUYOFSPnxbmQ+kYWIfpkn869Ly9b941c+b5cn5ljQSSsD0r3UBwV/BmmtSdhiaIfwP1A/lcH6MKfcR4mIio8OWRmyQI0LdMdT0HXuaCRozUEeJ3TfBaY9ZJUX9Fya5yPxA9BaRD+IySH/20Fg1UhNU64llUjxuKQptuESMHPpk5x1qX5aHuMwunuQx2ZgABjsoAzQMuTn1TcRbzvSo+SQQLj5ZBq0iqZyPMFuuKQd0uhL/AHZ4kx+qPVzFAGuUrYUnyBP6V0zUbzFNotbh+mmGQ/kjUjuPlOY72uOyx/qy/wC1af7LpP8Am54Cdri2ZMesZ2/SRqzC8OJYh2VYv0ar7yhdLFxG1zjJkIx3IcFMjtsSP1rpX5raFXmFk9j/ABAxzPEx/fRqQM9HhBBx6sD/AJBUL7T+CG2vS6r+yudUinHSQfGufM7MPm1Tdzy1NaXwm9xLdZ/FEzSRoqoxLMGywIxuOmNxR7TeeuGT2zwLMZZQdcbRAsquvTL9MEEg4zsTWauSK5OqPK7Lyyvi3D9ShlGGX1G47jfvTnkDmN7G6V1J0nZk3HiDf3T22zkE9D5AmopOISlsRg+/jSGHUr+Enalk4RcHLkAMd8Bgpydh8OwNaLbW32hV2fWHC79J41ljOUcZH+x8iDtTysq9jd3KHkifU0ZjVyQpKCRTg4bGASCNv4c1qorDkp022e4ncUUGivCSZpaKKBDVLuLXwrm6G/7R45xnykjEbY+TQr/iq61WudAIoxc4H7LAkbyhdl8Q/wB3Abp90+dB14Fc4dkP3tx8x1rrI3hXYY/DOgT0DxZKj0yrH8qi8FGyPiU7eW3b5VPXlslzFpOQGAII6qRuGHqDUyJAUZqEsuIThdEkDvKvull0rG2PvhidgfLciunh3b9ZIoR5Ipkb/E2B+lQGXNiGIxXaDLQtpcDfVHIQGH06j61KzFpowYJQmrDBwofY+h2pnJy6rj9rNPJ830j/AAqAKkOGWCQII4wQozjLFuu/U/0oGK8DY/vbq5f01JGD9I1H9a6Dl23+9Hr/AJ2Z/wDuJqWooGVvwiBPghjX5Io/0p1pAr3SGgzvi12OH8cikY4hv4hAxIOBLERo36AnVjfzrQwaq3tI5Z/4hYyRKAZV/aRHYEOm4AJ6ZGVz61H+y7nI38BjmyLqDCygjSW3YB8efukMOxFBesVCc6ITYXQUFiYXAAGSfdPTFTWaCKmJ2ncfIl5EzTZQFwNGCvQjbvuB33rvJcz/AGjIYQuijBQ5K7hhv+LJBrYfbFhXtIkCqGE8jaQAfc8JV6dv2j1jvCD4kkkn4jjfPQkkfoK6NPXXf3VTwfzWEt0+u4lmmfc4Zi3TyBzjbfavMFkij3VHoep/M/8AzetA9lfDVmvGZlysMeo/ObKLk99lkqn3lj9nlktycmJjHnHUKfdP1XSa9U6OqaxHZE77IHjOUdHX7rZH0wa0v2aTB+IR5AKtFKcEA7/s2HXv1rPOPpmPOOjLv89qs/s0vwlzZtnbX4RJH4wyAfmVpk7Wj6EeH0JFEF2UADyAA/pXWkFLXLXCiiigKKKQGgWuF3brIjI4DI4Ksp7hhgj8jXekIoMy4Ndvbztw65YmWMZt5G/t4R0OeniIBg+eM1ceD3Ok6G6Hp6Hy+tRftF5ZF3Crx5S5iYNBMucofI/wHuPl5VAcp8zm6DRTp4F7F+9i+HP8ce++cHIHTttvUjThS5pjwy9Ei7/EMA9gSfLzp7moHrNFeNVRPGeaLS1Gbi5ij2yAzjUQOulRlm6joKCYzRqrPZvalFIB9htbq7yD7yxlEB7As+Nj59qYni/Grnp9lsFOAAf+Yk6bnqV28iBQaeWGM52qA4vzpY22RNdQqw+7qBbb0G9Ut+WjPveXl3dHuocxJjy0RAbVPcH5Nig2gtoIRge9pDMQf4myxNA0f2mROcW8c0nlpt531fL3VAqg8yWV4bv/AIhZWk8DgFpM+EAx23EQfWwYfECDnAra4+FDJyxK+7gZxjHUHHUGn0dqq4wqjtsBQUTlK+nvUSX7ObdXJGWeQNt3VdHwHtqar5bxFVUEliBgsep+dewMUrGgxP20Xw+1Pj4ordF+sjSMcf5Kz/gUGmLP4iT+WwFWX2zMReS6s5Z1C5291I0Ofln/AFqH4bC3hxrGutyFVEH3mYbCulh22j6Qqs132OWGi3mmIwZZcZ81iGkf5i5+tVb2s8N8K+WUD3biPP8AfhwrfmrJ+XzrWOXOFC1tooAc6FALY6t94/U5qB9qnBTcWRZFzJAwmXHUhQQ4HnlCdvMCsuPL/l6vd7mOGE8UgLRSYHQZ7D4TnvXDle9047eFJHKPo6tn/LUg2lgB8WobY6kEdvPzxURwmIxOyzK0asrLlwyDP3QNQGSa23mItEyr8PrUHevVNeH6vDj1/FoXV89Iz+tOc1ylxaKQUtAUUUUBRRRQIwrMueOQhMRNE3gzIcRzAsCR2WQjfrsG7Z8tq041yljDDB6H1xQZbyrzHchHN/EbdrfSslxIUVGOB1H4jk7oCD869XXtbaWTwuH2b3Te9v7ygkYPurjOMZO+DuMd8S/PXJsFwsXieL4cZfZZCCC+jB3O/QjofiNeeHWEUEaxwoI41yQB1GepLHcse5zUiEu+XuKXYEnEr5bRGUD7Pbas4G/Y7vk7/FXbh3KllbMHigDOM/trg+K5z3Cn3FP93NWGG0eZtuvUsxb+uP0zU9w/gyRnUcs2OpxgdegoIe04dI+wXSvckaR9AOtS0HA031nV081/od6lwKXFQOcUKrsoAHoMV7xS0UCYry743OK90mKCpcW9o3DrdSWuUkYHHhxHxHJ8tI6fM4FZhzL7XrmclLXTaR/+YcSSfLoQv0BPTcVrPNfJ9vfoFlGllOpXVVyCdjnIIYH18qr1l7H7Bf3oklI7ZES/LEeD+tBi0F1ak67rVdSFmZmaS4XUrKoVGwM4VgzbYzqx2rV/ZNNw6cL4Ua/aogxOBctoU+6CzyDSGI7A/LvVutPZ5wyMYWygP86eIfzfJqc4dwqG3XTBFHEvlGioNvQCpiZgOxQy5r1RUCBk4RDaJNLa20KylWb3UVS7AEgE7dz596w7mSe51/8A1E+9J7xWSSJ1ONtljdggGcDYGvoe9so5kMcqK6NsyMAyn5g7Gq7N7OeGMcmyhB/hBT9FIpPKY4Yvwjmm6tMfY71Sv/kzusiHboC3vr9COnWrPwX21uGC3sCAfeaEk/UDLD9frVzPsm4T/wDaH/8APc//ANa9Q+ynhSkEWvTfBlnYfVTIQaIWfhHF4bmNZIJFkRgCCpzsfMdj6GiufCOA21rkW0EUOrGfDQLnHTOOv1ooJOiiigQ0ooooCiiigbX4zG+fwmqfyt70ihve909d+/rRRQXXHb0r2KKKBaKKKAooooCiiigKKKKAooooCiiigKKKKAooooEai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" name="Picture 2" descr="imagen_map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613104" cy="501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nasaspaceflight.com/wp-content/uploads/2012/09/Z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56" y="1428254"/>
            <a:ext cx="1008112" cy="9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4635915" y="5089816"/>
            <a:ext cx="1675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Triffa</a:t>
            </a:r>
            <a:endParaRPr lang="es-ES" sz="1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567092" y="4935893"/>
            <a:ext cx="1675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Garet</a:t>
            </a:r>
            <a:endParaRPr lang="es-ES" sz="1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682461" y="5105170"/>
            <a:ext cx="1675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</a:t>
            </a:r>
            <a:endParaRPr lang="es-ES" sz="1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936623" y="4448426"/>
            <a:ext cx="1675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 </a:t>
            </a:r>
            <a:r>
              <a:rPr lang="es-ES" sz="1600" b="1" dirty="0" err="1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Areg</a:t>
            </a:r>
            <a:endParaRPr lang="es-ES" sz="1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6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33144" y="1013673"/>
            <a:ext cx="676319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Formación, Difusión y Transferencia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pic>
        <p:nvPicPr>
          <p:cNvPr id="13" name="Picture 2" descr="https://encrypted-tbn2.gstatic.com/images?q=tbn:ANd9GcRBhsHiQrQhX_bWxMls9mRa12BEZK7Z0JYxSiCmeA8G7p9Zou0N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" y="1465079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784241" y="1850340"/>
            <a:ext cx="69642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Tecnologías 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 Información Espacial para la Obtención y Procesamiento de Datos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Georreferenciados”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(online y presencial,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Oujda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145627"/>
            <a:ext cx="4245339" cy="318400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4" y="3145627"/>
            <a:ext cx="4245339" cy="31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6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21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33144" y="1013673"/>
            <a:ext cx="6498652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Formación, Difusión y Transferencia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pic>
        <p:nvPicPr>
          <p:cNvPr id="13" name="Picture 2" descr="https://encrypted-tbn2.gstatic.com/images?q=tbn:ANd9GcRBhsHiQrQhX_bWxMls9mRa12BEZK7Z0JYxSiCmeA8G7p9Zou0N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" y="1465079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784240" y="1850339"/>
            <a:ext cx="72089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 de la Capacidad de Innovación y Desarrollo Tecnológico a través de la Implantación de Sistemas 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CAD”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(presencial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Oujda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" y="3413287"/>
            <a:ext cx="5576775" cy="313693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249" y="3749009"/>
            <a:ext cx="4383094" cy="24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22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833144" y="1013673"/>
            <a:ext cx="6691184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Formación, Difusión y Transferencia</a:t>
            </a:r>
            <a:endParaRPr lang="es-ES_tradnl" sz="20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67544" y="1988838"/>
            <a:ext cx="8525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en diversos foros para la difusión de las ideas del proyecto (</a:t>
            </a: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Taourirt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diciembre de 2009)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fernando\Proyecto POCTEFEX Marruecos 2014\REUNIONES Y ACTIVIDADES GENERALES\JORNADA LOGÍSTICA TAOURIRT\DSC085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47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23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043608" y="1059854"/>
            <a:ext cx="6691184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NUEVAS AVENTURAS</a:t>
            </a:r>
            <a:endParaRPr lang="es-ES_tradnl" b="1" dirty="0">
              <a:latin typeface="Verdana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2776" y="3536210"/>
            <a:ext cx="387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Higher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“Dual Training </a:t>
            </a:r>
            <a:r>
              <a:rPr lang="es-ES" sz="1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-Enterprise: </a:t>
            </a:r>
            <a:r>
              <a:rPr lang="es-ES" sz="1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strengthening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</a:t>
            </a:r>
            <a:r>
              <a:rPr lang="es-ES" sz="1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environments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s-ES" sz="1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employability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s-ES" sz="1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dUAL</a:t>
            </a: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-T)”</a:t>
            </a:r>
            <a:endParaRPr lang="es-ES" sz="1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utoShape 2" descr="Resultado de imagen de erasmus plus 201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2" name="Picture 4" descr="http://www.cepgranada.org/~inicio/fotos/f_erasmusPLU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6" y="2384082"/>
            <a:ext cx="3311260" cy="9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860032" y="2208528"/>
            <a:ext cx="388843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Proyecto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I+D+i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2800" b="1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GreenhouseSat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s-E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Estatal de Investigación, Desarrollo e Innovación Orientada a los Retos de la </a:t>
            </a:r>
            <a:r>
              <a:rPr lang="es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Sociedad </a:t>
            </a: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pic>
        <p:nvPicPr>
          <p:cNvPr id="7174" name="Picture 6" descr="https://www.ual.es/Proyectos/GreenhouseSat/index_archivos/image114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68546"/>
            <a:ext cx="2130954" cy="11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Resultado de imagen de worldview 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8" name="Picture 10" descr="https://www.ual.es/Proyectos/GreenhouseSat/index_archivos/image1131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24" y="3221727"/>
            <a:ext cx="856555" cy="6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31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24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AutoShape 2" descr="data:image/jpeg;base64,/9j/4AAQSkZJRgABAQAAAQABAAD/2wCEAAkGBhAQEBAQDxIQEQ8QEA8PEA8QEBAQEA8QFRAVFBQQEhIYGyYgFxkjGRIVHy8gLycpLCwsFx4xQTAqNTIrLCkBCQoKDgwOGQ8PGjEgHxwsLCkpLCwsKSkpLCksNSksLC8pLCwsLSopLiwsKSwsKSwsKy0pLSkpKSwsLyk1KTUsLP/AABEIALYBFQMBIgACEQEDEQH/xAAcAAEAAQUBAQAAAAAAAAAAAAAABwIDBAUGAQj/xABAEAABAwIDBAYHBQcEAwAAAAABAAIDBBEFEiEGMUFhBxMiUXGRFDJCUmKBoTOSscHRFSNygqKy4SRDY3MXNIP/xAAaAQEAAwEBAQAAAAAAAAAAAAAAAQIDBAUG/8QALhEBAAIBAQQIBgMBAAAAAAAAAAECAxEEITFBBRIycYGhwfATUWGRsdEiQuEz/9oADAMBAAIRAxEAPwCcUREBERAREQEREBERAREQEREBERAREQEREBERAREQEREBERAREQEREBERAREQEREBERAREQEREBERAREQEREBERAREQEREBERARF454AJJAA1JOgHiUHqLmMY6S8KpLiarizD2Iz1rvDs3C0LumeB/wD6lDiNSODmUzg0/wA2qCRUUb/+U64+rglbb4pGtPllQdLlQ37bB8RYOJY3rbeTUEkIuDoOmrCpHZJnzUsm7JUwuZr4i9vnZdpQ4jDOwSQSRyxnc+N7Xt8LhBkIiICIiAiIgIiICIiAiIgIiICIiAiIgIqZZWtBc4hrWglznEANA3kk7go/2g6Sy8Ojw3KW6tdXygmBp3EQM3zO5+r4qtrRXi1xYb5Z0pGruquvihAdNJHG06AyPawE9wJOqxX7SUbQXOqIWgakveGC3frvUKHEHNeZQ+SSod61VM7NOeTTujb8LbfNP21Nxe4+JJ/Fc87R8oe3j6FmY1vbRLEnSVhDTY19JflK0/gkHSRhUjssdbA5x4NcT+SiKaqZJ9tFFJ/EwX814wU9srWviHdE6wH8qtGeOcM8nQuSOxaJ8v2naHGqZ/qTwuPcJGX8rrMBXztNhwd9nVObykYCPosb0fFIdaapaf8AqmfEfILSMtJ5uG/R20U41+z6TWNiGIw08bpZ5GRRt3ve4NA5ePJQBh3SRjlI7/UCeaMcCI5P6shJ8wtLjXSA2qrGz1kM1VE0C1LPMIomO09WNjSCORvfitImJ4OS1LU7Uad6WazpTnq3GPBaV04BymtnvFStPwk+t4b+SxmdHtbXkPxWtnnB19HgJp6ZvL3nD5NWHs7014QA1ssFRTFoDR+7ZLEwdzer1A5ZV32E7fYZVWFPWU7nHcwyCOQ//N9nfRFGJg3RzQ0tuqghYfebGHSfOR13fVb9uFRDeL+JJWWCvUGOKCL3G+S8OHRH2G+SyUQajEdl6aoaWSxse0+zI1sjfJwK4XEuiV9M81ODTyUU41yNc51PJ8L4zew8x8KlFEEf7GdJL5J/2disYpcRA7BH2NWPejPBxsdNxsba9kSAuO6R9hGYjTEx9ish/e0swOVzJRqBmGoBsBy0PBV9GW2DsRogZhlrKZ5pqthFiJW+3l4Zhr4hw4IOuREQEREBERAREQEREBERARFj11fFBG6Wd7IomC7nvcGtA8SgyFz+0u2tNQ9hxMtS4XZSxWdKR7z+EbPiNh4ritpOlCWe8dBmghOhqnt/fyD/AIIneoPjdrro1cR1ls1r9o5nuc4ufI73pHnVx8VhfNEboexsnRd8n8sm6PNu9oNpZ603qnNMYN2UcRPozCDoZDvnd49nuC1EtQ5xuTyHcBwAHAKzmXl1yTM24vpcWHHhr1aRoqul1RdUlyLzZczKkuVBcqS5NEdZczp1itFy8Lk0R1mS2teNzj5qmadrxaRjHj4mgrGLlTnUs7TE8ViowSlf/t5D3scW/TctbUbJtPqSHwe0H6hbgvVPWLSL2jm4smy4L8a+jCwiuxSge001RKxgcCWMlJjIvreJ3ZOnJSrsx01sziDEgI7mzatrSI+XXM9j+Iad4A1Ub9YqZMp3gFaRmnm4b9F457M6Pp5jw4AtIIIBBBuCDuIKqUR9Dm08z5nUF81NHA+RgO+Eh7AGMd7vbOnDS1lLi6KzrGrxc2KcVurIiIpZCjDDmegbUzxN0hxWk9IDeHpEdyT49iU/zqT1Gu3QA2gwB49Y+lNP8OQ/qUElIiICIiAiIgIiICIiAiwMZx2no4jNUyNjYNBf1nH3WNGrjyCiPajpLqqzNHTZ6SlOhcDaqmHNw+yHIa8+Cpa8V4unBsuTPOlI8eTutrOkqnoy6GEek1Y0MLHAMhPfPJuZ/Dq7lxUVYvjVRWSCWrk61zTeOMAtp4P+qPv+I3ctdFG1oytAA7h+PMqq65L5Js+k2XYMeDfO+3z/AEuF10zK3mXmZZ6PQmy5mVJcqMy8LlKs2Vly8LlbLl4XIrNleZeFytl6pL1OivWXC9Ul6tlypLk0Umy4XKkuVBcqbq2ik2XC5eXVF0umiuqvMsaV5doNBxP5DmrgYXcm9/fyCsygvIYwHLfL2d7j7rfzKtEJnhrPBIPQhlFTUvHqshbED3ufJmNu/wCy3qbGuuol6O8GNKzX15CHOtuAAsGjwH4qU6R1wF11jSHy+05IyZZtDIREUucUZYyfSdqaOMaigopJX8nyXaPpI0qR6yrZDG+WQ5Y42Oe9x4NaLk+QUc9E1O+plrsWlBDq6Y9UD7NPGS1gHK9/uhBJiIiAiIgIiICItfjuOw0ULp5yQ0ENa1ou+R53MYOJNvoTuRMRNp0hnkrgtq+lWGDNFRBtRONDLf8A08R8R9oeQ058Fxe1e2ldX3ZklgpT/ssa/wDeD/lkt2vDQcjvXJE203ct30WNsk8Kvd2XoyO1mnwj1ZuIYhLUymapkdNKdA5+5g91jRowcgrOdY2de51zTWeb24iKxpWNIX86ZlZD0zJorMyuly8LlRmVyWmc1rHOsOs1YCbEj3u4D5892qaKdZSXKkvWWzBZ3MMjGte0BxJZJG62W122B3jMNOY7xfAfcEggggkEEEEHuIO5Tor14nhKovXhcrZcqS5DVcL1SXKguVJcivWXMypzKguXmZTorMq8yXVF17mU6K6q7q5BAX6nRv1dyH6rylp8+p9X+7/CyHuz9lujBo5w0vwyM/M/LwT8oa1rzlZk7Zyt9Qdkke0d2Rv5n5eHXbLbM5bSPAzW7I4MHcFb2dwG5D3D+FttGhd/htBay6MdNN8vC27bPiTNKTu5z8+76flk4ZR2suppRYLXUlPZbSILV5a6iLm9vNsGYbSmW2eeQ9VTQjV0sx0ADRqQLj6DioHL9JuLvrJosEpHHNNlkrpG/wCxTAg5fE6ad5aOJXfYLhjKaCOGNoaxjGta0bmtAsB5Bcl0bbIPp2Pqao562qd11RIdTnNyIwe5tz4kk9y7tAREQEREBERAXJdJGMy0dLHUwZc8VTFo9uZpa5r2kEb/AGhqCCusJXD9KsXW4bUNF7t6qQEbxklaSR8rqLcG+z6fFrrGu9pqDpep5QBV0743cXwuEjfHKbEfVbUV+E1osJoHE7mTARu+QkAv8lB7RIPdePmx35j8ENTb1mvb4jM3zbdc/WnnvfRzsmON9Jmn49+KXsS6L6d2sYdHfUGN3Z8jcLlMR6OamO/Vua8dzgWO8xcfgudwvaKoh1pp5GDujkOX5tvb6LqKDpUrGWEzYZ2/GzI/7zLD+kqNYT8PaK9mYtHvwcxWYVUw/awyAD2g3O3zbdYbKlp3EKUKbpFoJrCeGWEne5tpWD5izv6VfkwfCq77OSmkcdwdZkvk6zlOkSrO0ZKduvvv4IrDlsqbHntYI3simY0ENEjbloNtAfkPIdwt0+JdE4FzC+WPuF87fJ2v1XNV2xNdFfLklA7rsd5HT6qvVR8et+ML0m10uXLHHFGNdwzWvvs06eYK0c0znOc5xLnOJc5xNy5xNySeJJKtVPWxfbQyR8y05fvblbZVMduIUTEr0tj/AKrpcqS5F4VDSTMvCV4VSikqrpdU3VuWcN3q0KTbSNZXs9lcpYs+p9X+7/Cw6eEynM7SPu97/C2Adm7LdGjRzhp/I38zw8dyVsUdbfMbuX1ZBfm7LdGDRzhpe3sN/M8N2/d0GBYNmIc4WAtlbbQDwWPgmEZiCRZotlbbRd5hWHWtotsePTfLzNu23XXHjnvn0j6flk4ZQWtoukpKays0VJZbaGJbPGVwxrJaFS1qrUJY+JYjHTxSTzODIoml73HgB+fCyjLZWilxmu/a1U0tgZdmHwO3MjBI9II9462PMn3VRjta7H670OAn9lUkg9JkaSBVzjdC0j2Rx5a8WqUKCibCxrGgAAAWAAAAFgAOACC+xgaABuGiqREBERAREQEREFLlqMVo87XNIBBBBBFwQRqCFuCFbfFdBDOM9HIBLoC5g9w9po5DiPMrmKvZyoj3szAcW/ovoKagB4LX1GBNdwVJx1l34ukc+Pnr3+9XzvPRtv22WdzBa7z3q36KR6r3Dk6zx9dfqp0rtjo3g3aD8lzOIdG7Dcsu08v0VJxTyl34+lMc/wDSmn1j3CMM0g3tDubHWP3XfqvfTmjR128pGlv1On1XV12w9RHfLZw5ixWkqcOlj0fG4DwuFnNJjjD0ce14r9i/hPuPVk4dtRVwAdTPK1vuh+eP7jrt+i6Gj6T5xYVEUMw4kAxP8xdv9K4V1HHvAynvYSw/RedTIPVeHcpGg/1Nsq6/VpbHS3ap9vcJRg2xw2fSVskBO/MzrGfeZc/QLyXYrDa25gdBITxieGvHiGkHzCi7r3j1mHxYQ8eWh+i9ZWtJFnAOG4HsuHgDqp1YW2ek7q20+k/7o7DEuiWRlzBK4fC8Zh5ix/FcriWz9fS3MsRcwb3sGZtu821HzC21BtnXQWDKiQtHsSWlb5Pvb5WXQUnSm/dU00cg4uicY3eOU5gfop1hnOz5K8PKfSUajEhxB+VivfT28/JdJtnLh1S3rqVkkFTftxuYAyUHebtJAcO/S/kuZiwOpeAWwylp1BDHWI777laIiXNfLlpOkqZK8eyPNeUtOXnM/d+P+FTDRm/a0tw4rLzX7LdANHOHD4W8/wAE7mmOlrfyyeEL+cu7LdGjRzh/a3nz4eO7fYLhGfKSLNHqhWMDwUvsSLMFsoUgYThNraLSlOcuTbNt446T3z6R6rmFYba2i6qgpLWVFDQ2st1TwWWrxlUEKzGMVLGK6AoS9AUc9Ie08tRMMGw51p5ResnGopYDo4G3tG9rcwOJttekPbY0TGU1IOtxGq7FPELHJffM/uA1OumhO4FedH2xTaKIvkPW1MzutqJ3XLpZTxudcouQB4neSg2+yWzMVDTxwxNsGttrq4k6lzjxcTqSt4iICIiAiIgIiICIiAiIg8svC1VIgtmIK0+lB4LJRBrZcMaeC1tXs1G/e0eS6OyFqCOcT6O4X3IaAe8aFcriPRvI25jJ8DqptMQVp9I08FExE8W2PPlxdi0w+dKzZyoi3sJHeFq5oeD2/Jzf1X0jUYJG7e0LR4jsLDJfsjyVJxRyehj6VyxuvEW8v88kAmjaPULmfwu0+6bheZJBxa8cwWHzFx9FKeJdFw1Mdx4bvJcxXbCVMe4Bw+YKpOO3e7cfSGz2461/Hl+nISSn2mPHgA4eYUh7P41B6JEy07niNoyspap+tuBDLfVcnPglQ3fG75C6kjZOqjZRxskdZwY0FhBzA23WUVifkbTkpasTW8T9vfkh+RrnOcACwZnXJ0fv3AcFvsBwAyZSW2YNw7+a3WF7CyPldJKLML3OazeSC4kF3d4LvcN2dDbaLWtOcuPa9siI6mOddeM+kNZhGCWtousocNtbRZVHhoHBbSKnstHjrENNZZTI1cDFbq6uOGN8srgyNjS573GwaBxKhK6AuZ2x2/pcPif22y1WjYqVjg6V8jtGgtGoF1Gu2vSnNUl0VM50FMLi4OWWYbrucNWj4R878I3bO508LGXzmaPLbfmzgg+eqCdtgdj5jJJiOInPXVGrydRAzhAzwsLkd1hoNZDAVqkN2NIFgRe3cryAiIgIiICIiAiIgIiICIiAiIgIiICIiAiIgWXhavUQW3QgqxLh7HbwFlog1Emz8TvZHkqGbNxDcB5LdIg18WEsbwWQ2kaFkIgoEQCqsvUQFGfSWKqrlNLGWMiiDHhjpA01Dy25fa25twBfjc91pMK5OXZ+Vtz1rnm97zMFzuvaSMDnvbxQfP8AtDgtTTXM8T2NBtmIu2/cHC4vp3rouhvYt9XVCslaeogN2X9qThbw3+Nua7vEejqSvyRzOdFFG8OtG7MLZe00EjU3JGa2ltBvUg4Pg8VLEyGFoYxgDQApGa1thYL1EU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211326" y="1445886"/>
            <a:ext cx="6691184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sz="3200" b="1" dirty="0" smtClean="0">
                <a:latin typeface="Verdana" pitchFamily="34" charset="0"/>
              </a:rPr>
              <a:t>RELACIONES HUMANAS</a:t>
            </a:r>
            <a:endParaRPr lang="es-ES_tradnl" sz="3200" b="1" dirty="0">
              <a:latin typeface="Verdana" pitchFamily="34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57" y="2276872"/>
            <a:ext cx="4320480" cy="324036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2" y="2636911"/>
            <a:ext cx="4535657" cy="340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3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25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sz="2000" b="1" dirty="0" smtClean="0">
                <a:latin typeface="Verdana" pitchFamily="34" charset="0"/>
              </a:rPr>
              <a:t>COOPTRUST: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¿Qué </a:t>
            </a:r>
            <a:r>
              <a:rPr lang="es-ES" sz="2000" b="1" dirty="0">
                <a:solidFill>
                  <a:srgbClr val="00B050"/>
                </a:solidFill>
                <a:latin typeface="Verdana" pitchFamily="34" charset="0"/>
              </a:rPr>
              <a:t>se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esperaba </a:t>
            </a:r>
            <a:r>
              <a:rPr lang="es-ES" sz="2000" b="1" dirty="0">
                <a:solidFill>
                  <a:srgbClr val="00B050"/>
                </a:solidFill>
                <a:latin typeface="Verdana" pitchFamily="34" charset="0"/>
              </a:rPr>
              <a:t>conseguir con este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proyecto?</a:t>
            </a:r>
            <a:endParaRPr lang="es-ES_tradnl" sz="2000" b="1" dirty="0">
              <a:solidFill>
                <a:srgbClr val="00B050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 flipV="1">
            <a:off x="200434" y="1484784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683568" y="1787571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proyecto </a:t>
            </a:r>
            <a:r>
              <a:rPr lang="es-E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partía </a:t>
            </a: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una premisa: </a:t>
            </a:r>
            <a:r>
              <a:rPr lang="es-ES" sz="20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s-ES" sz="20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s-ES" sz="2000" b="1" i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onocer </a:t>
            </a:r>
            <a:r>
              <a:rPr lang="es-ES" sz="2000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actuar</a:t>
            </a:r>
            <a:r>
              <a:rPr lang="es-ES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s-E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 conocimiento de la realidad territorial del ámbito marroquí es el primer paso para establecer programas coherentes de </a:t>
            </a:r>
            <a:r>
              <a:rPr lang="es-ES" sz="20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cooperación y </a:t>
            </a:r>
            <a:r>
              <a:rPr lang="es-E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generar </a:t>
            </a:r>
            <a:r>
              <a:rPr lang="es-E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confianza en los agentes sociales y </a:t>
            </a:r>
            <a:r>
              <a:rPr lang="es-ES" sz="20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económicos. </a:t>
            </a:r>
          </a:p>
          <a:p>
            <a:pPr algn="just"/>
            <a:endParaRPr lang="es-ES" sz="2000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 duda queda mucho por recorrer, pero creemos que caminamos en la dirección correcta.</a:t>
            </a:r>
          </a:p>
          <a:p>
            <a:endParaRPr lang="es-ES" sz="2000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2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dirty="0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54" y="4584101"/>
            <a:ext cx="4837327" cy="14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5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676400" y="1804095"/>
            <a:ext cx="6934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sz="2800" dirty="0">
              <a:solidFill>
                <a:srgbClr val="FF0000"/>
              </a:solidFill>
            </a:endParaRPr>
          </a:p>
        </p:txBody>
      </p:sp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Almería, 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3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07975" y="746314"/>
            <a:ext cx="3583602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 smtClean="0">
                <a:latin typeface="Verdana" pitchFamily="34" charset="0"/>
              </a:rPr>
              <a:t>Zona de </a:t>
            </a:r>
            <a:r>
              <a:rPr lang="en-US" b="1" dirty="0" err="1">
                <a:latin typeface="Verdana" pitchFamily="34" charset="0"/>
              </a:rPr>
              <a:t>E</a:t>
            </a:r>
            <a:r>
              <a:rPr lang="en-US" b="1" dirty="0" err="1" smtClean="0">
                <a:latin typeface="Verdana" pitchFamily="34" charset="0"/>
              </a:rPr>
              <a:t>studio</a:t>
            </a:r>
            <a:endParaRPr lang="es-ES_tradnl" sz="2000" b="1" dirty="0" smtClean="0"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 flipV="1">
            <a:off x="280224" y="1241951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8" name="AutoShape 2" descr="data:image/jpeg;base64,/9j/4AAQSkZJRgABAQAAAQABAAD/2wCEAAkGBxQSEhUUEhQVFRUXFxgVGBcXGBcXHBkcFBgWGB0cGhwcHCghGholHRgYITEhJSksLi4uGh8zODQsNygtLisBCgoKDg0OGxAQGy0mHyQsLC4wLDQsLCwsNzUsLSwsLCw0NzQsLCwsLC0sLCwsLCwsLCwtLywsLDQvLCwsLCwrLP/AABEIAMIA2AMBIgACEQEDEQH/xAAcAAABBQEBAQAAAAAAAAAAAAAAAQQFBgcDAgj/xABGEAACAQMCBAMFBQUGBAUFAQABAgMABBESIQUGMUETUWEHIjJxgRRCUpGhIzNicrFDgpKiwdEVJIOyFlNzwvAlVJPS0wj/xAAaAQEAAwEBAQAAAAAAAAAAAAAAAQMEBQIG/8QALBEBAAIBAwMDAgUFAAAAAAAAAAECAwQRIRIxQSJR0WGRgaGxweETFCMycf/aAAwDAQACEQMRAD8A3DUKQkV8/wB/7TJrS+uvszPLHJIcR3QdfDOBkIh95SDnYkA5+EYyffC+O8b4rnwJsBRuEMcAOTj1fA8xQb4Wx6VDcR5vsbfaa7gQ9Ma1J/IZIrMofZFeTj/m+IHScZXMs+cHODrcLtvg4O9Wzhfsm4bD1iMpwAfEY4Ow3KLhc7eVByu/a/w1Ng8rtnAVYnyf5dQANel5+upRm14Rev8A+uUthj0J1Zq28P4NbW+8MMUW2MqiqceROM005j5lhtIJJTIhZFLKmtSWPQDGcnJwKCLiuuMSE/8AL2VuvbXLJMf8gUU5h4RxFh+24ggz2gtlQj5NI75/w0ns65gkvbMSzFPE8SRSqbABXKrtnI2HfrVozQV+DlpwCJL68lB7M8cePkYo1P61zTki1yrOJpSpypmuJ5Sp81LOdJ9RVimnVN2YKPUgf1pm/GoBt4gJ8ly3/aDQQB5PeGQzWdw4k2925aS5j2zkDU4aPOcEgnoNq4/+NzbOI+KQ/ZGOyTBjJbyY3OHxlD/Cw+pqxHi2fghmf5Jp/ViK8ktNlJbb9k2zCRkbPzQZB/OgkIJ1dQysGVhkMCCCD3BHWutUKXly44c/i8NLPbjJlsXYlceduT8DdTpJwfSrRy/x2K8i8WInqVZGGl42GxSRequD2oJWikBpaAoopAaBaKKKBM0ZpDVN9oPPcXDk0KBLcsMpFnZR+OQ/dX9T2oJPm/m634fGHnYktnRGgy7466R5bjc4AzXCx5whns3u4Q5UbAMhXL9Cu/UBiASNtjWNcH5dm4nIt7eSMyyO2rKjdY8FFTfAib3lIABXT0bVmrzxm/Kyx2sUSRwyxO4jjAA8SJ1fI2GSVBBFUXz1iZrE87L8WHqmJt23hHXF9xJ5HdFW4bGplikkgYKp6KpYqRXvlf2hrrwzyb7GOZuvTdXOcMPI4pYpDvg4BGDjuP8AbNV3m3hYeMygDUg9/wAmQbHUO5X+mazUyRM/X3djPp5rWenaa+2379282V2sqB1Ox+hGOxHY0VlnsX4+7PLayHICCSM75Ok6WB8yAV38vlRW+vMcuDfaJ9PZeL1/HDJMoKHYxsAR12yD1rJOb+VJ+HTG9tHwgbVrUBWhz2ZRs0RO2em/TvW7XNkj7kb+Y2NRl5ZFQcgPGcgggEYPXUDsRUoMeR+c4uIxHTlZkCmWMjGC2feU53QkHB/PepXjNs7AMjsAudUYOnWP5uqn16VivM/L8vCpVvbOQiLxBgdDGXOfDbs8R3Hpkela9ynzFFxO28RVwDlJI2wSpxup7EEH8jQeuF2tlcoJYlimU/ez4n0JJO9Z17bL8RmC1iiQKAZzgAZI91U0hemWJz3qY497N44ZBPw+Z7JtlbQToztpJGoYXseo6bVFWvIvELi/inv9JVHRncMvvCD3kCgAdWAz9aC/8P4Abe3t1h/ewRKnXAkA3ZW9CckHsT86lLS5S4jyM4OQVOQVKnBBx0IpZ+Iwp8csan1ZQf61EWl0ouy0JLxzJ7+kMVV06EnGBqBI+lA6jtQP3donzcqP9GNdjFdHYSQxjtpjZyPqXUfpUpiloIv/AIbITlrmY+YURoP0XP607s7JYwcFzncl2Zz+p2pzRQeStVjjvLbeIbuxZYbvHvas+HcAfcmA/RxuPlkVaaQigh+W+PJdoSFMcqHRNC3xxP3VvMdw3QjcVMiqnzdw2VGF9ZjNxEpDxDYXUQ3MbY++Nyjb4J8jip/hPEEuIY5om1RyKHU+jDv60D2iiigK8k0MayPnv2ltI5s+F/tJWOlpk987jpCB1O+7nYYPXcgJf2l+0pLDMEBV7kjfJysORsWH3n8k29fWlco8qPLJcTcUjYh1Puy4MrvlX1Y0nQCBpycbEgYxTnlPlyOwt5b2/OWADeCMPsTv4mpTqbUQ2xztg1cTHpONtj0HTfrj51h1Or6Ijp53acODqn1K5wzm8zSgyhUjcALjYR/hB9O3bFdec7NnhWaPIktm8QEdxlScb9QVDfnVb47ws2snnC5Ogkee+g+RH9KecN5odUEbHUoyFk3ZgPw47j1rNOOd4y4182jaaWHAeMpMNBwsy9UB2P8AEnmpp7xVf2E2dv2UnX+U1Ezcow3IMkEiIFyceJjB65HdFG4wairbhlxcT/YrW5luUbSJJUOYo0c7sxYAkDBPUZwBV9Mdb29E/g0f381ptkjn3TXsYti/Ei++IoJCf+oUUb/MHb0pK2TlXg4tIFiCRqR8XhAqrHGNWCSQSACfWiuhDkTKZry1Lmg0QguM8NQqysoaJxpdCMjB7fKsdtZzwTi+7Mlq+7EnXqiI64A6o5/LzrfZIwQQehrK/axwMzWbPgGS3Jfpu0ZGHUHywQ3zAoNPuIFljZGAZHXB9Qw8xTeXhMLY1IGwAo1EnZRgd6rHsl44bqwQMcvCfBPTcKBob6qR9Qas3HOIi3geYgEINR1MEGB13NA4t7KNPgRF/lUCu+agrS5uLhFeOSBY3AZWTVLkHyOwr1dWEccbSXM8hVVJdmcooA3JwuMUElxDiEcEbSzOsca7szHAFdredXUMpBVgGBHQhhkEfSsRtwvGr5YlRobCJtRU5zI2DjVk7SOuRjqqA9ztsdzHKMCJokUAD3lJIxnphgMYxtQSGaTNV6afTtLfovoojQ/qSa4CS3b+1uZv5fGI/wAgANBZJZgoyzBR5kgD9aYScw2q9biL6Op/oajUtoeq2MjnzdVz9fEbNOYZ51zos0Xy/aov0OlTQTWrIyN+4NVbgEX2S9uLUbRSj7XAPIkhZ0A9GKP/ANQ1al6VAcyxBZrOfYGObwiSNylyPDKjy98Rn+7QWDNNr+9jhjaSV1SNBqZ2OAAO5ppx/jsFnEZbmQRoNgTuWPko6sfQVit/eXvHpgSGgsVYgAEEAgdSTtJIDg+Q3A3Ga83vWkTa08PVazadod+aedZ+LS/Y7HVFCQ2ok6GlUDq5G6R9sdTnfyqycr8vLawxxtokkQuwcIFKmX4gCNyvbc/6U74HwWG1jCQoBjOWO7MTjJLd84G3pUga4Oq19snppxH5upg0sV5t3d7WyWcmJ11Iysrg91YYI/Wq5b3BgmFnO4MiriCXOBcImy48p1GAyjrsR5VPQM2SEzlhg47gf0ptxThqXERhlAZCc+Wlh0ZD2Iz1FVYs1K4ui0cTPf4/dOTHab9USheI3HiBkIHh5wwPRsH72f6VWOJcBWJVkMvhqxwsbDW8h8kAwcbjr0p9xq5urS4RPES9eTASNl/bEnYatON/U9gSfOprlfkm8e6abiaI4I2KzZA6EDQE97p+IAb7HrXR0+O+29J4/Vky5Kz37q1wjkO84gT4um2iVijZGo7AHKjo/UjJwNq2jl7gMNlEIrdNK9Se7HAGpj3OwqQt7cIoVdlHQV2rpUiYjaWS07ySigiivSC0UUUCVE8bgU41DKMCjg9wR/tkVL004imY227Z/Kgxn2Uv9g4pdWj76h4akkZPgMxQ/Mo4O1apzby1DxGDwJ8gBg6OuMo4BwwzkdyMHzrLebs2/G7Kdek4RNjpyQxiO/n76H6VtMMmpQfMd6SMEsjf8EPioRJbFysi+8I9QIyHByYXO+GGR89hS82c5z8XMFtBF4Ycj9iXDGSUb+8dv2SAZ6A7kkDAFarwufS9zG8Mrq0pIHhEqQeu7e7vXThvBUhcyW9lDCxVUyWAICZxgIpx8R6Hfagb2fAo7C3tY49ykyl3PV2kBVmPzJ/LAqe4nbRsB4kPjYzgYBx+ZApjd8PuZtIkkgVRIjkIj5IRtWMlsb/Kp0Cgh4HZf3Vno/maNP8AtyacBrlvuwp82d/6BakdI8qMUEeLaY/FMB/JGB+rFq621mVOTLI/o2nH5Kop5SE0BVX555rtbCINcYd86o4RjUxTBBH4VB+8dhTDn3n9LHEECme8cYSJQW0k9C4Xffso3Py3qmcF5UZ5Td8TbxrpiGMbYKRFScZwdLkDGExpXHc1VlzUxV6rS948drztUx4bwqfi0n2zierT0ihXKKVOc4XOtE+HDZy2O4xV8toljUIiqiL8KqAoGeuABSsxO5OSTkk+tIWx1NfO6nVWzzz29nYw6euKPq66qqnOXOQsysUSCWdt9JzhAcBSQu7M3ZRiretvj94CPJOjN8/wr61kvNHFlsuM/acRu6yayoONmjVB0J0uvvbddvWr9Fpq3ybZPHj5UanPMR6PuvHLdjfK3i39yxyBm1iCKvc4kbSd/wCFT17+bmfi7ycQ+yRGKFXjwjlTIUlCliCNQBGnOPLFVy49o8Tjw7aOZp22QaNZOfwqN2b8qsvI3Jdwlz9qvMIVB8NAwcs0gOtpTjYgYAA8zvXVrp63/wB6xt44ZcmSKx6J58ytXLXKcFnqdcyTv+8nkwXfPr91f4RgVYAKBS1qiIjsyiiiipCE0UtFAlFLRQFeHXOR57V7pMUGJe2NMW9lN3iuNOfRwrH9YxWw8NOzejt/Wsm9skGqwRV3P2tQM9y4cb1q3C290/zt/pUh9SbVCSSTSXLpHMEjEaMuEV9yXB3J67Cm/F1W2hee5vbgIo3wY1yT0VQqZLE7ADzqBN8R4jFbxtJM6xooyWY4A/3PoK5cF4rHdQrNESY33UsrLkdMgN2PY96x7hvCH4w8lxOJFs4FfQjOzlnVdwWJ3b8ZGANlB2NaxZyP9kiZDHGxijOXB0j3R2DD170EuDS5qqy3kf8AacSBPlD4Sn8gGY17trW1lDMXuGVBlnleeNMb5OW0qcY38qCzE1m/OPP0jSmy4UonudxJKCNEAGzEt8Oob7nYY7naoji3NEvEWa04WxhtE2mu/eyQT8EXfJ3wAcn+EDJkuC8HhtIhDAmldtRO7SFejSHueuANhvisup1dMMc9/Zowae2WfoY8rcsx2YLlvGuXyZLhslsnqI87qD3Y+8fQAVPCgV7giLZx0G7Hso8z/tXz+XLkz23l16Y6Yq7QIYyxAQaiegpw9wlspdnUkbF2+CPPTB+8x2x+majOM8dhs03JLMDpC/vJMeQ+4gONz5/SmfC+T5+IkTcR1RQjeO2TKEHVg6gQdiuRnZiDtjpWvS6abc1+/wAfP2ZNRn8fl8/BtFdXXFHK2eqO316Jbkkazkb6QemBtgb5IzjerlytyLa2UHhCNZWJ1PJIqsWYgZODkKNh7o2qw20CRqFRQigYAUYArvqrtYcNcUbVc695vPLMPaBBBZ3HCktoY4pJL1DlFC5RfdcE/wDWG3+1aetZF7X7jPE+EpkLok8XUf4p4B/7D+da6tWvD1SUEUtB5FeqTFLQFFFFAUUgpaAryWr1TPikumNvM+7/AItqDNOekEn2CM/2l8rkekSlzsfmBWkcNUrGM9SS2P5jmqJcWouuL2kX3bSCSd++85VEB9cKf1rR8dqkYfHaTcAvWaMGW1YoJSFOAshONYHwSAZw3RsY+S3803Hr8RKSkEeojH9nHnT4pzsZXxhc9BnrvWkW7sZLvXbSyCRwoUoApRV09XIBBOfzrtwvhht1YWlnb24YgnfGcDA1BF3wPWoHTi1vHa8PlSFQqJCyIvlkFR8ySetSKcNjMccciBxGExqAOCgAB+dRl/wi4nGiaaIxllLKsTDZTnAYufLuKccz8xwWEJmuH0jOFUbs7dlQdyf0oO3E763soWllZIY1G5wF+gAG5PkKyziV1ccbOqUyWnDvuRj3Zbr+Ik5ATpvjHlqNdhYTcRlW64qmFHvW9jvpjB6PcDqWI+6cE+g2qxO2TknJPy7dAMbYHYVz9ZroxemnNv0bNPpZyc27OVrbpGipGqoijCouwH+5PcnJPeuhr2iEnAGe/wBPM9gK9TTxwqXZwFUZaR8BV/lz/U7+VcP1XnqtLqTatI2iHuO27vkDso+Jv/1HqaguKcxSO/2Wwi8ecdl/dQ/xSN0z8z27naktILriv7jVbWZbDTsCJZh38IEbL21H9astzwhLC3gt7IeEXuYFJzlnAcNJqY7sSiOK62m0O8b34j29/wDvw5ubVTM+l55V5JW3cz3L/aLlti7D3UHkinv6ny2Aqe43xIW0YlZSyBlDkfcVjgueuQP9a58y8ejs4DK4LEsESNd2kdjhUUeZNUuaxluQx4g/iM39ghIhh65UAH9q4299sjI2FdK01x1ZceO2S20GUPNji3cTltTXfiMB7zCFvCk0pjrksEHyPlVk5d420t04kKavgZvEGhXxqFvAv9q6qNUj56+mwrtlytEgTLyMylW1ZVciNtSgrjtjGRipMcIj8JoYx4etjIrKTqWU9JATnDA438sjpVFc/LXbS8bwqftikH/F7LqdKRZwQpz9oyvvFTjt2rb1r519qfEvtMvD59LK8lqjsE+It4uMKPxAhgPmK+hoH1ANgjIBwdiMjOD671rYHaikFLQFFFFAUUhooDFLRQaAqJ43uUTPUkn6YGfpkn6VK1Q/anxY29rM6fvCgijAGSXmJUYx6ZNAezBfHN3fnOLqbTH/AOjb6kj27Zyx/Kr3iojlPhYtbOCBf7ONVPqce8fzzXrjHFjE0SIniPKxVQW0gYGSScEgfSglaXNQnh3zfftoh6JJIR9Syj9Kb8Rka0ie5urxzHEpdgscSA4+6PdJJPTGaA5t5rjshGukzTzHRDAhAZz0ySdlQZGWOwqp2vCX8Vbu8kS4vW+FU3itF6lYlyffycajnp+cVy/ay3Ez8RvARPLtDHvi3j3AAz98gkZ7Zbz2sJkYDC9CRnHkuTj06/pWTU5Z6ZrXu14MPMWs7Bf/AJ1+ue9QnNPGZLcQxwRGW4uHaOFSDpyunLN6DWO/mexqciOo6R1xnA3wM4GfI+lVHmqwnvriD/hwLTWbSO0nwxqW0YTWdmkyhGkbdc1xtJh/qZYreOPP8tuoy9FOJT/B7eeJWa6uTcZXPhQJFFFkbj9odz165A71x5Q4bHxOSaS7ZZRbTeGlvGdUCkAEMW2M774ycAEHbpUD/wCH+O3T6Jo44oyPiaRNG3bSjEn5Hb1qeHs9vbJNXDL91kbDyxzBGjkk04JHu7A46EGu7TDET1TEbubkyRMbV32aei4GPKoPisXi3lqmMiLxbknyYL4Kfn4sn+E1nsftTvbNxFxWxKnp4keU1eq6iUf+630q58t832N20ksVwusmOMrJ+yZchyiAP1J0yNgZq9ShfaZOUvuEFjiLxZ9RPTxCiiPPru2PrXm8uAMBTiRZFXR3YZKnb8JBJz02q281cuw8QtzBNkAnUrqRqRh0ZT5j9RVQt+BcWhAXFpdYGBK7vC5HbOFNUZsc25hr02euPeLJACoHmzmpLJCqnXcsMRRAMTlxsxA6gf1qRg4RxaZsEWtpHndgWuJO+SvRflmqLxHTwjj0JeWSZcR+JJNpZsT6lZtgAoUgEY3AB3qumnnvZbl1cTG1EV7Q+CSWttwxJ8hjayK2dyp8RXIP8ok3Hzr6G5dk1W0BGnBiTGhWRcaRjSrElVx2JJrH/wD/AEHeq8lvCAdUQcs3pcABQNt/3Zz5e7Vk9kfOyzwx2suhZI0CoV6OEHwkZ2cD8+3StvRO27n7tOopAaWvIKQUtFAhooIooFooooENZjzvJ9o4taWowUhDXko9UGI8/rt61pzVmHDR4nEuKznBCtDbIR20JrYZ+ZH5VMDSLRMRqO+kf0rIPaLwieO/a7smlZo0EsuG1GLqCyK3VNIGU388VscY90fIVVeHXUa3d5LLIiKCkYLsF2xv127VAb+zznlOIR6JDGt0oJZFyA69pIwSSV8wCcfUZrntG5khedIpmItomywUEmWVMZIA+JI8jcbaiepUVG80ctxpMJ+DvK0obX4UEZdEY90k+FFPdSSDvXHgPstubltV+7xBly3hBVckkkjLasbknZR1NRKVju+KQxqrtJGEYAq+oaGB6ENnfNMY7y5uNrO0lk22lmVoYRnudeC4H8OavXAuSrK0A8C3QEZ99syPucn3nyetTN5beIMa3TcHKEAnHbODt8qrjDWO662otPZQ7PkC5lIa+vpGAIPh2qiBT0OC4Goj5Y+dXiLwoVCBlRVGACw7fM5JpqOXYep8Rv5pZW/QtXtOX7YdII8+ZUH+tWRWI7QpmZnu8y8w2ije5h+kin+hp7Z3aSqHjOVPQ4Iz+YzXmPhsS/DFGPko/wBqcgYqUI3mAR+AwljWZW90RuAQ7OdKrvsMk4zWf8f9jcDt4ljK9s+DhCSybgj3d9aAgkYBx6Vc5ZvHvhEPgtkEznzlm1LGB/KokY/zJVgUUHzutxxngmEKuYV1hMgywe9gZypyNhkKxGN9quXLftngmZUuYjAW0jWGDRgk4JLHGlQN8n6Z61qhXt51T+P+zTh93ktD4TnP7SE+Gd99xjS31BoK/wAb9riLNGlkizoyuTI5ZASukgJtkgZbOR1xiq/ztww8Rji4qo8LQwiljHvMfBlIVkPTfPQjuKza5swkyqrMyNI4RujaQ5Cnyycg7etapycxfhXEYiCTHpmB2PVAdgPIxE/3q1WwxFN/LzWfU6e2DhKzNbXkfvRzJ4bH1x4kZ9MqZAT5hfOsnmD2syvEzKdmUjY5G+CR5VvPLcK3/CXt23ZNUS9sMvvxH06rWOXCiWPSwwT1BGCjjOfyOR9Ktw81mvmC/Etl9l/PH26PwpnBuEGrJwpkT8WPxL0OPMHvV/Br5EsOJTWkwkRissbZB26/6qRjavprknmmPiNuJU2YYWRPwtjfHmp7Gs2XHtzBErEDS15Br1VL0KKQ0UC0UUUCGsz5RQCO7Pdr+8b8pStaYazvgMDIJ0bAIu7o/wCOYyD/ACstTAv1s+pFYdwDXj7FHq1lFLfiKjP54pvwSTMIH4cr+RrjJeTPI8cIRfDIDNJk9QCMKMbeue1QJXpSGQDqQPnUYOFSPnxbmQ+kYWIfpkn869Ly9b941c+b5cn5ljQSSsD0r3UBwV/BmmtSdhiaIfwP1A/lcH6MKfcR4mIio8OWRmyQI0LdMdT0HXuaCRozUEeJ3TfBaY9ZJUX9Fya5yPxA9BaRD+IySH/20Fg1UhNU64llUjxuKQptuESMHPpk5x1qX5aHuMwunuQx2ZgABjsoAzQMuTn1TcRbzvSo+SQQLj5ZBq0iqZyPMFuuKQd0uhL/AHZ4kx+qPVzFAGuUrYUnyBP6V0zUbzFNotbh+mmGQ/kjUjuPlOY72uOyx/qy/wC1af7LpP8Am54Cdri2ZMesZ2/SRqzC8OJYh2VYv0ar7yhdLFxG1zjJkIx3IcFMjtsSP1rpX5raFXmFk9j/ABAxzPEx/fRqQM9HhBBx6sD/AJBUL7T+CG2vS6r+yudUinHSQfGufM7MPm1Tdzy1NaXwm9xLdZ/FEzSRoqoxLMGywIxuOmNxR7TeeuGT2zwLMZZQdcbRAsquvTL9MEEg4zsTWauSK5OqPK7Lyyvi3D9ShlGGX1G47jfvTnkDmN7G6V1J0nZk3HiDf3T22zkE9D5AmopOISlsRg+/jSGHUr+Enalk4RcHLkAMd8Bgpydh8OwNaLbW32hV2fWHC79J41ljOUcZH+x8iDtTysq9jd3KHkifU0ZjVyQpKCRTg4bGASCNv4c1qorDkp022e4ncUUGivCSZpaKKBDVLuLXwrm6G/7R45xnykjEbY+TQr/iq61WudAIoxc4H7LAkbyhdl8Q/wB3Abp90+dB14Fc4dkP3tx8x1rrI3hXYY/DOgT0DxZKj0yrH8qi8FGyPiU7eW3b5VPXlslzFpOQGAII6qRuGHqDUyJAUZqEsuIThdEkDvKvull0rG2PvhidgfLciunh3b9ZIoR5Ipkb/E2B+lQGXNiGIxXaDLQtpcDfVHIQGH06j61KzFpowYJQmrDBwofY+h2pnJy6rj9rNPJ830j/AAqAKkOGWCQII4wQozjLFuu/U/0oGK8DY/vbq5f01JGD9I1H9a6Dl23+9Hr/AJ2Z/wDuJqWooGVvwiBPghjX5Io/0p1pAr3SGgzvi12OH8cikY4hv4hAxIOBLERo36AnVjfzrQwaq3tI5Z/4hYyRKAZV/aRHYEOm4AJ6ZGVz61H+y7nI38BjmyLqDCygjSW3YB8efukMOxFBesVCc6ITYXQUFiYXAAGSfdPTFTWaCKmJ2ncfIl5EzTZQFwNGCvQjbvuB33rvJcz/AGjIYQuijBQ5K7hhv+LJBrYfbFhXtIkCqGE8jaQAfc8JV6dv2j1jvCD4kkkn4jjfPQkkfoK6NPXXf3VTwfzWEt0+u4lmmfc4Zi3TyBzjbfavMFkij3VHoep/M/8AzetA9lfDVmvGZlysMeo/ObKLk99lkqn3lj9nlktycmJjHnHUKfdP1XSa9U6OqaxHZE77IHjOUdHX7rZH0wa0v2aTB+IR5AKtFKcEA7/s2HXv1rPOPpmPOOjLv89qs/s0vwlzZtnbX4RJH4wyAfmVpk7Wj6EeH0JFEF2UADyAA/pXWkFLXLXCiiigKKKQGgWuF3brIjI4DI4Ksp7hhgj8jXekIoMy4Ndvbztw65YmWMZt5G/t4R0OeniIBg+eM1ceD3Ok6G6Hp6Hy+tRftF5ZF3Crx5S5iYNBMucofI/wHuPl5VAcp8zm6DRTp4F7F+9i+HP8ce++cHIHTttvUjThS5pjwy9Ei7/EMA9gSfLzp7moHrNFeNVRPGeaLS1Gbi5ij2yAzjUQOulRlm6joKCYzRqrPZvalFIB9htbq7yD7yxlEB7As+Nj59qYni/Grnp9lsFOAAf+Yk6bnqV28iBQaeWGM52qA4vzpY22RNdQqw+7qBbb0G9Ut+WjPveXl3dHuocxJjy0RAbVPcH5Nig2gtoIRge9pDMQf4myxNA0f2mROcW8c0nlpt531fL3VAqg8yWV4bv/AIhZWk8DgFpM+EAx23EQfWwYfECDnAra4+FDJyxK+7gZxjHUHHUGn0dqq4wqjtsBQUTlK+nvUSX7ObdXJGWeQNt3VdHwHtqar5bxFVUEliBgsep+dewMUrGgxP20Xw+1Pj4ordF+sjSMcf5Kz/gUGmLP4iT+WwFWX2zMReS6s5Z1C5291I0Ofln/AFqH4bC3hxrGutyFVEH3mYbCulh22j6Qqs132OWGi3mmIwZZcZ81iGkf5i5+tVb2s8N8K+WUD3biPP8AfhwrfmrJ+XzrWOXOFC1tooAc6FALY6t94/U5qB9qnBTcWRZFzJAwmXHUhQQ4HnlCdvMCsuPL/l6vd7mOGE8UgLRSYHQZ7D4TnvXDle9047eFJHKPo6tn/LUg2lgB8WobY6kEdvPzxURwmIxOyzK0asrLlwyDP3QNQGSa23mItEyr8PrUHevVNeH6vDj1/FoXV89Iz+tOc1ylxaKQUtAUUUUBRRRQIwrMueOQhMRNE3gzIcRzAsCR2WQjfrsG7Z8tq041yljDDB6H1xQZbyrzHchHN/EbdrfSslxIUVGOB1H4jk7oCD869XXtbaWTwuH2b3Te9v7ygkYPurjOMZO+DuMd8S/PXJsFwsXieL4cZfZZCCC+jB3O/QjofiNeeHWEUEaxwoI41yQB1GepLHcse5zUiEu+XuKXYEnEr5bRGUD7Pbas4G/Y7vk7/FXbh3KllbMHigDOM/trg+K5z3Cn3FP93NWGG0eZtuvUsxb+uP0zU9w/gyRnUcs2OpxgdegoIe04dI+wXSvckaR9AOtS0HA031nV081/od6lwKXFQOcUKrsoAHoMV7xS0UCYry743OK90mKCpcW9o3DrdSWuUkYHHhxHxHJ8tI6fM4FZhzL7XrmclLXTaR/+YcSSfLoQv0BPTcVrPNfJ9vfoFlGllOpXVVyCdjnIIYH18qr1l7H7Bf3oklI7ZES/LEeD+tBi0F1ak67rVdSFmZmaS4XUrKoVGwM4VgzbYzqx2rV/ZNNw6cL4Ua/aogxOBctoU+6CzyDSGI7A/LvVutPZ5wyMYWygP86eIfzfJqc4dwqG3XTBFHEvlGioNvQCpiZgOxQy5r1RUCBk4RDaJNLa20KylWb3UVS7AEgE7dz596w7mSe51/8A1E+9J7xWSSJ1ONtljdggGcDYGvoe9so5kMcqK6NsyMAyn5g7Gq7N7OeGMcmyhB/hBT9FIpPKY4Yvwjmm6tMfY71Sv/kzusiHboC3vr9COnWrPwX21uGC3sCAfeaEk/UDLD9frVzPsm4T/wDaH/8APc//ANa9Q+ynhSkEWvTfBlnYfVTIQaIWfhHF4bmNZIJFkRgCCpzsfMdj6GiufCOA21rkW0EUOrGfDQLnHTOOv1ooJOiiigQ0ooooCiiigbX4zG+fwmqfyt70ihve909d+/rRRQXXHb0r2KKKBaKKKAooooCiiigKKKKAooooCiiigKKKKAooooEai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 descr="Mapa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86982"/>
            <a:ext cx="7560840" cy="506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82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36512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Almería, 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Verdana" pitchFamily="34" charset="0"/>
              </a:rPr>
              <a:t>4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sp>
        <p:nvSpPr>
          <p:cNvPr id="8" name="AutoShape 2" descr="data:image/jpeg;base64,/9j/4AAQSkZJRgABAQAAAQABAAD/2wCEAAkGBxQSEhUUEhQVFRUXFxgVGBcXGBcXHBkcFBgWGB0cGhwcHCghGholHRgYITEhJSksLi4uGh8zODQsNygtLisBCgoKDg0OGxAQGy0mHyQsLC4wLDQsLCwsNzUsLSwsLCw0NzQsLCwsLC0sLCwsLCwsLCwtLywsLDQvLCwsLCwrLP/AABEIAMIA2AMBIgACEQEDEQH/xAAcAAABBQEBAQAAAAAAAAAAAAAAAQQFBgcDAgj/xABGEAACAQMCBAMFBQUGBAUFAQABAgMABBESIQUGMUETUWEHIjJxgRRCUpGhIzNicrFDgpKiwdEVJIOyFlNzwvAlVJPS0wj/xAAaAQEAAwEBAQAAAAAAAAAAAAAAAQMEBQIG/8QALBEBAAIBAwMDAgUFAAAAAAAAAAECAwQRIRIxQSJR0WGRgaGxweETFCMycf/aAAwDAQACEQMRAD8A3DUKQkV8/wB/7TJrS+uvszPLHJIcR3QdfDOBkIh95SDnYkA5+EYyffC+O8b4rnwJsBRuEMcAOTj1fA8xQb4Wx6VDcR5vsbfaa7gQ9Ma1J/IZIrMofZFeTj/m+IHScZXMs+cHODrcLtvg4O9Wzhfsm4bD1iMpwAfEY4Ow3KLhc7eVByu/a/w1Ng8rtnAVYnyf5dQANel5+upRm14Rev8A+uUthj0J1Zq28P4NbW+8MMUW2MqiqceROM005j5lhtIJJTIhZFLKmtSWPQDGcnJwKCLiuuMSE/8AL2VuvbXLJMf8gUU5h4RxFh+24ggz2gtlQj5NI75/w0ns65gkvbMSzFPE8SRSqbABXKrtnI2HfrVozQV+DlpwCJL68lB7M8cePkYo1P61zTki1yrOJpSpypmuJ5Sp81LOdJ9RVimnVN2YKPUgf1pm/GoBt4gJ8ly3/aDQQB5PeGQzWdw4k2925aS5j2zkDU4aPOcEgnoNq4/+NzbOI+KQ/ZGOyTBjJbyY3OHxlD/Cw+pqxHi2fghmf5Jp/ViK8ktNlJbb9k2zCRkbPzQZB/OgkIJ1dQysGVhkMCCCD3BHWutUKXly44c/i8NLPbjJlsXYlceduT8DdTpJwfSrRy/x2K8i8WInqVZGGl42GxSRequD2oJWikBpaAoopAaBaKKKBM0ZpDVN9oPPcXDk0KBLcsMpFnZR+OQ/dX9T2oJPm/m634fGHnYktnRGgy7466R5bjc4AzXCx5whns3u4Q5UbAMhXL9Cu/UBiASNtjWNcH5dm4nIt7eSMyyO2rKjdY8FFTfAib3lIABXT0bVmrzxm/Kyx2sUSRwyxO4jjAA8SJ1fI2GSVBBFUXz1iZrE87L8WHqmJt23hHXF9xJ5HdFW4bGplikkgYKp6KpYqRXvlf2hrrwzyb7GOZuvTdXOcMPI4pYpDvg4BGDjuP8AbNV3m3hYeMygDUg9/wAmQbHUO5X+mazUyRM/X3djPp5rWenaa+2379282V2sqB1Ox+hGOxHY0VlnsX4+7PLayHICCSM75Ok6WB8yAV38vlRW+vMcuDfaJ9PZeL1/HDJMoKHYxsAR12yD1rJOb+VJ+HTG9tHwgbVrUBWhz2ZRs0RO2em/TvW7XNkj7kb+Y2NRl5ZFQcgPGcgggEYPXUDsRUoMeR+c4uIxHTlZkCmWMjGC2feU53QkHB/PepXjNs7AMjsAudUYOnWP5uqn16VivM/L8vCpVvbOQiLxBgdDGXOfDbs8R3Hpkela9ynzFFxO28RVwDlJI2wSpxup7EEH8jQeuF2tlcoJYlimU/ez4n0JJO9Z17bL8RmC1iiQKAZzgAZI91U0hemWJz3qY497N44ZBPw+Z7JtlbQToztpJGoYXseo6bVFWvIvELi/inv9JVHRncMvvCD3kCgAdWAz9aC/8P4Abe3t1h/ewRKnXAkA3ZW9CckHsT86lLS5S4jyM4OQVOQVKnBBx0IpZ+Iwp8csan1ZQf61EWl0ouy0JLxzJ7+kMVV06EnGBqBI+lA6jtQP3donzcqP9GNdjFdHYSQxjtpjZyPqXUfpUpiloIv/AIbITlrmY+YURoP0XP607s7JYwcFzncl2Zz+p2pzRQeStVjjvLbeIbuxZYbvHvas+HcAfcmA/RxuPlkVaaQigh+W+PJdoSFMcqHRNC3xxP3VvMdw3QjcVMiqnzdw2VGF9ZjNxEpDxDYXUQ3MbY++Nyjb4J8jip/hPEEuIY5om1RyKHU+jDv60D2iiigK8k0MayPnv2ltI5s+F/tJWOlpk987jpCB1O+7nYYPXcgJf2l+0pLDMEBV7kjfJysORsWH3n8k29fWlco8qPLJcTcUjYh1Puy4MrvlX1Y0nQCBpycbEgYxTnlPlyOwt5b2/OWADeCMPsTv4mpTqbUQ2xztg1cTHpONtj0HTfrj51h1Or6Ijp53acODqn1K5wzm8zSgyhUjcALjYR/hB9O3bFdec7NnhWaPIktm8QEdxlScb9QVDfnVb47ws2snnC5Ogkee+g+RH9KecN5odUEbHUoyFk3ZgPw47j1rNOOd4y4182jaaWHAeMpMNBwsy9UB2P8AEnmpp7xVf2E2dv2UnX+U1Ezcow3IMkEiIFyceJjB65HdFG4wairbhlxcT/YrW5luUbSJJUOYo0c7sxYAkDBPUZwBV9Mdb29E/g0f381ptkjn3TXsYti/Ei++IoJCf+oUUb/MHb0pK2TlXg4tIFiCRqR8XhAqrHGNWCSQSACfWiuhDkTKZry1Lmg0QguM8NQqysoaJxpdCMjB7fKsdtZzwTi+7Mlq+7EnXqiI64A6o5/LzrfZIwQQehrK/axwMzWbPgGS3Jfpu0ZGHUHywQ3zAoNPuIFljZGAZHXB9Qw8xTeXhMLY1IGwAo1EnZRgd6rHsl44bqwQMcvCfBPTcKBob6qR9Qas3HOIi3geYgEINR1MEGB13NA4t7KNPgRF/lUCu+agrS5uLhFeOSBY3AZWTVLkHyOwr1dWEccbSXM8hVVJdmcooA3JwuMUElxDiEcEbSzOsca7szHAFdredXUMpBVgGBHQhhkEfSsRtwvGr5YlRobCJtRU5zI2DjVk7SOuRjqqA9ztsdzHKMCJokUAD3lJIxnphgMYxtQSGaTNV6afTtLfovoojQ/qSa4CS3b+1uZv5fGI/wAgANBZJZgoyzBR5kgD9aYScw2q9biL6Op/oajUtoeq2MjnzdVz9fEbNOYZ51zos0Xy/aov0OlTQTWrIyN+4NVbgEX2S9uLUbRSj7XAPIkhZ0A9GKP/ANQ1al6VAcyxBZrOfYGObwiSNylyPDKjy98Rn+7QWDNNr+9jhjaSV1SNBqZ2OAAO5ppx/jsFnEZbmQRoNgTuWPko6sfQVit/eXvHpgSGgsVYgAEEAgdSTtJIDg+Q3A3Ga83vWkTa08PVazadod+aedZ+LS/Y7HVFCQ2ok6GlUDq5G6R9sdTnfyqycr8vLawxxtokkQuwcIFKmX4gCNyvbc/6U74HwWG1jCQoBjOWO7MTjJLd84G3pUga4Oq19snppxH5upg0sV5t3d7WyWcmJ11Iysrg91YYI/Wq5b3BgmFnO4MiriCXOBcImy48p1GAyjrsR5VPQM2SEzlhg47gf0ptxThqXERhlAZCc+Wlh0ZD2Iz1FVYs1K4ui0cTPf4/dOTHab9USheI3HiBkIHh5wwPRsH72f6VWOJcBWJVkMvhqxwsbDW8h8kAwcbjr0p9xq5urS4RPES9eTASNl/bEnYatON/U9gSfOprlfkm8e6abiaI4I2KzZA6EDQE97p+IAb7HrXR0+O+29J4/Vky5Kz37q1wjkO84gT4um2iVijZGo7AHKjo/UjJwNq2jl7gMNlEIrdNK9Se7HAGpj3OwqQt7cIoVdlHQV2rpUiYjaWS07ySigiivSC0UUUCVE8bgU41DKMCjg9wR/tkVL004imY227Z/Kgxn2Uv9g4pdWj76h4akkZPgMxQ/Mo4O1apzby1DxGDwJ8gBg6OuMo4BwwzkdyMHzrLebs2/G7Kdek4RNjpyQxiO/n76H6VtMMmpQfMd6SMEsjf8EPioRJbFysi+8I9QIyHByYXO+GGR89hS82c5z8XMFtBF4Ycj9iXDGSUb+8dv2SAZ6A7kkDAFarwufS9zG8Mrq0pIHhEqQeu7e7vXThvBUhcyW9lDCxVUyWAICZxgIpx8R6Hfagb2fAo7C3tY49ykyl3PV2kBVmPzJ/LAqe4nbRsB4kPjYzgYBx+ZApjd8PuZtIkkgVRIjkIj5IRtWMlsb/Kp0Cgh4HZf3Vno/maNP8AtyacBrlvuwp82d/6BakdI8qMUEeLaY/FMB/JGB+rFq621mVOTLI/o2nH5Kop5SE0BVX555rtbCINcYd86o4RjUxTBBH4VB+8dhTDn3n9LHEECme8cYSJQW0k9C4Xffso3Py3qmcF5UZ5Td8TbxrpiGMbYKRFScZwdLkDGExpXHc1VlzUxV6rS948drztUx4bwqfi0n2zierT0ihXKKVOc4XOtE+HDZy2O4xV8toljUIiqiL8KqAoGeuABSsxO5OSTkk+tIWx1NfO6nVWzzz29nYw6euKPq66qqnOXOQsysUSCWdt9JzhAcBSQu7M3ZRiretvj94CPJOjN8/wr61kvNHFlsuM/acRu6yayoONmjVB0J0uvvbddvWr9Fpq3ybZPHj5UanPMR6PuvHLdjfK3i39yxyBm1iCKvc4kbSd/wCFT17+bmfi7ycQ+yRGKFXjwjlTIUlCliCNQBGnOPLFVy49o8Tjw7aOZp22QaNZOfwqN2b8qsvI3Jdwlz9qvMIVB8NAwcs0gOtpTjYgYAA8zvXVrp63/wB6xt44ZcmSKx6J58ytXLXKcFnqdcyTv+8nkwXfPr91f4RgVYAKBS1qiIjsyiiiipCE0UtFAlFLRQFeHXOR57V7pMUGJe2NMW9lN3iuNOfRwrH9YxWw8NOzejt/Wsm9skGqwRV3P2tQM9y4cb1q3C290/zt/pUh9SbVCSSTSXLpHMEjEaMuEV9yXB3J67Cm/F1W2hee5vbgIo3wY1yT0VQqZLE7ADzqBN8R4jFbxtJM6xooyWY4A/3PoK5cF4rHdQrNESY33UsrLkdMgN2PY96x7hvCH4w8lxOJFs4FfQjOzlnVdwWJ3b8ZGANlB2NaxZyP9kiZDHGxijOXB0j3R2DD170EuDS5qqy3kf8AacSBPlD4Sn8gGY17trW1lDMXuGVBlnleeNMb5OW0qcY38qCzE1m/OPP0jSmy4UonudxJKCNEAGzEt8Oob7nYY7naoji3NEvEWa04WxhtE2mu/eyQT8EXfJ3wAcn+EDJkuC8HhtIhDAmldtRO7SFejSHueuANhvisup1dMMc9/Zowae2WfoY8rcsx2YLlvGuXyZLhslsnqI87qD3Y+8fQAVPCgV7giLZx0G7Hso8z/tXz+XLkz23l16Y6Yq7QIYyxAQaiegpw9wlspdnUkbF2+CPPTB+8x2x+majOM8dhs03JLMDpC/vJMeQ+4gONz5/SmfC+T5+IkTcR1RQjeO2TKEHVg6gQdiuRnZiDtjpWvS6abc1+/wAfP2ZNRn8fl8/BtFdXXFHK2eqO316Jbkkazkb6QemBtgb5IzjerlytyLa2UHhCNZWJ1PJIqsWYgZODkKNh7o2qw20CRqFRQigYAUYArvqrtYcNcUbVc695vPLMPaBBBZ3HCktoY4pJL1DlFC5RfdcE/wDWG3+1aetZF7X7jPE+EpkLok8XUf4p4B/7D+da6tWvD1SUEUtB5FeqTFLQFFFFAUUgpaAryWr1TPikumNvM+7/AItqDNOekEn2CM/2l8rkekSlzsfmBWkcNUrGM9SS2P5jmqJcWouuL2kX3bSCSd++85VEB9cKf1rR8dqkYfHaTcAvWaMGW1YoJSFOAshONYHwSAZw3RsY+S3803Hr8RKSkEeojH9nHnT4pzsZXxhc9BnrvWkW7sZLvXbSyCRwoUoApRV09XIBBOfzrtwvhht1YWlnb24YgnfGcDA1BF3wPWoHTi1vHa8PlSFQqJCyIvlkFR8ySetSKcNjMccciBxGExqAOCgAB+dRl/wi4nGiaaIxllLKsTDZTnAYufLuKccz8xwWEJmuH0jOFUbs7dlQdyf0oO3E763soWllZIY1G5wF+gAG5PkKyziV1ccbOqUyWnDvuRj3Zbr+Ik5ATpvjHlqNdhYTcRlW64qmFHvW9jvpjB6PcDqWI+6cE+g2qxO2TknJPy7dAMbYHYVz9ZroxemnNv0bNPpZyc27OVrbpGipGqoijCouwH+5PcnJPeuhr2iEnAGe/wBPM9gK9TTxwqXZwFUZaR8BV/lz/U7+VcP1XnqtLqTatI2iHuO27vkDso+Jv/1HqaguKcxSO/2Wwi8ecdl/dQ/xSN0z8z27naktILriv7jVbWZbDTsCJZh38IEbL21H9astzwhLC3gt7IeEXuYFJzlnAcNJqY7sSiOK62m0O8b34j29/wDvw5ubVTM+l55V5JW3cz3L/aLlti7D3UHkinv6ny2Aqe43xIW0YlZSyBlDkfcVjgueuQP9a58y8ejs4DK4LEsESNd2kdjhUUeZNUuaxluQx4g/iM39ghIhh65UAH9q4299sjI2FdK01x1ZceO2S20GUPNji3cTltTXfiMB7zCFvCk0pjrksEHyPlVk5d420t04kKavgZvEGhXxqFvAv9q6qNUj56+mwrtlytEgTLyMylW1ZVciNtSgrjtjGRipMcIj8JoYx4etjIrKTqWU9JATnDA438sjpVFc/LXbS8bwqftikH/F7LqdKRZwQpz9oyvvFTjt2rb1r519qfEvtMvD59LK8lqjsE+It4uMKPxAhgPmK+hoH1ANgjIBwdiMjOD671rYHaikFLQFFFFAUUhooDFLRQaAqJ43uUTPUkn6YGfpkn6VK1Q/anxY29rM6fvCgijAGSXmJUYx6ZNAezBfHN3fnOLqbTH/AOjb6kj27Zyx/Kr3iojlPhYtbOCBf7ONVPqce8fzzXrjHFjE0SIniPKxVQW0gYGSScEgfSglaXNQnh3zfftoh6JJIR9Syj9Kb8Rka0ie5urxzHEpdgscSA4+6PdJJPTGaA5t5rjshGukzTzHRDAhAZz0ySdlQZGWOwqp2vCX8Vbu8kS4vW+FU3itF6lYlyffycajnp+cVy/ay3Ez8RvARPLtDHvi3j3AAz98gkZ7Zbz2sJkYDC9CRnHkuTj06/pWTU5Z6ZrXu14MPMWs7Bf/AJ1+ue9QnNPGZLcQxwRGW4uHaOFSDpyunLN6DWO/mexqciOo6R1xnA3wM4GfI+lVHmqwnvriD/hwLTWbSO0nwxqW0YTWdmkyhGkbdc1xtJh/qZYreOPP8tuoy9FOJT/B7eeJWa6uTcZXPhQJFFFkbj9odz165A71x5Q4bHxOSaS7ZZRbTeGlvGdUCkAEMW2M774ycAEHbpUD/wCH+O3T6Jo44oyPiaRNG3bSjEn5Hb1qeHs9vbJNXDL91kbDyxzBGjkk04JHu7A46EGu7TDET1TEbubkyRMbV32aei4GPKoPisXi3lqmMiLxbknyYL4Kfn4sn+E1nsftTvbNxFxWxKnp4keU1eq6iUf+630q58t832N20ksVwusmOMrJ+yZchyiAP1J0yNgZq9ShfaZOUvuEFjiLxZ9RPTxCiiPPru2PrXm8uAMBTiRZFXR3YZKnb8JBJz02q281cuw8QtzBNkAnUrqRqRh0ZT5j9RVQt+BcWhAXFpdYGBK7vC5HbOFNUZsc25hr02euPeLJACoHmzmpLJCqnXcsMRRAMTlxsxA6gf1qRg4RxaZsEWtpHndgWuJO+SvRflmqLxHTwjj0JeWSZcR+JJNpZsT6lZtgAoUgEY3AB3qumnnvZbl1cTG1EV7Q+CSWttwxJ8hjayK2dyp8RXIP8ok3Hzr6G5dk1W0BGnBiTGhWRcaRjSrElVx2JJrH/wD/AEHeq8lvCAdUQcs3pcABQNt/3Zz5e7Vk9kfOyzwx2suhZI0CoV6OEHwkZ2cD8+3StvRO27n7tOopAaWvIKQUtFAhooIooFooooENZjzvJ9o4taWowUhDXko9UGI8/rt61pzVmHDR4nEuKznBCtDbIR20JrYZ+ZH5VMDSLRMRqO+kf0rIPaLwieO/a7smlZo0EsuG1GLqCyK3VNIGU388VscY90fIVVeHXUa3d5LLIiKCkYLsF2xv127VAb+zznlOIR6JDGt0oJZFyA69pIwSSV8wCcfUZrntG5khedIpmItomywUEmWVMZIA+JI8jcbaiepUVG80ctxpMJ+DvK0obX4UEZdEY90k+FFPdSSDvXHgPstubltV+7xBly3hBVckkkjLasbknZR1NRKVju+KQxqrtJGEYAq+oaGB6ENnfNMY7y5uNrO0lk22lmVoYRnudeC4H8OavXAuSrK0A8C3QEZ99syPucn3nyetTN5beIMa3TcHKEAnHbODt8qrjDWO662otPZQ7PkC5lIa+vpGAIPh2qiBT0OC4Goj5Y+dXiLwoVCBlRVGACw7fM5JpqOXYep8Rv5pZW/QtXtOX7YdII8+ZUH+tWRWI7QpmZnu8y8w2ije5h+kin+hp7Z3aSqHjOVPQ4Iz+YzXmPhsS/DFGPko/wBqcgYqUI3mAR+AwljWZW90RuAQ7OdKrvsMk4zWf8f9jcDt4ljK9s+DhCSybgj3d9aAgkYBx6Vc5ZvHvhEPgtkEznzlm1LGB/KokY/zJVgUUHzutxxngmEKuYV1hMgywe9gZypyNhkKxGN9quXLftngmZUuYjAW0jWGDRgk4JLHGlQN8n6Z61qhXt51T+P+zTh93ktD4TnP7SE+Gd99xjS31BoK/wAb9riLNGlkizoyuTI5ZASukgJtkgZbOR1xiq/ztww8Rji4qo8LQwiljHvMfBlIVkPTfPQjuKza5swkyqrMyNI4RujaQ5Cnyycg7etapycxfhXEYiCTHpmB2PVAdgPIxE/3q1WwxFN/LzWfU6e2DhKzNbXkfvRzJ4bH1x4kZ9MqZAT5hfOsnmD2syvEzKdmUjY5G+CR5VvPLcK3/CXt23ZNUS9sMvvxH06rWOXCiWPSwwT1BGCjjOfyOR9Ktw81mvmC/Etl9l/PH26PwpnBuEGrJwpkT8WPxL0OPMHvV/Br5EsOJTWkwkRissbZB26/6qRjavprknmmPiNuJU2YYWRPwtjfHmp7Gs2XHtzBErEDS15Br1VL0KKQ0UC0UUUCGsz5RQCO7Pdr+8b8pStaYazvgMDIJ0bAIu7o/wCOYyD/ACstTAv1s+pFYdwDXj7FHq1lFLfiKjP54pvwSTMIH4cr+RrjJeTPI8cIRfDIDNJk9QCMKMbeue1QJXpSGQDqQPnUYOFSPnxbmQ+kYWIfpkn869Ly9b941c+b5cn5ljQSSsD0r3UBwV/BmmtSdhiaIfwP1A/lcH6MKfcR4mIio8OWRmyQI0LdMdT0HXuaCRozUEeJ3TfBaY9ZJUX9Fya5yPxA9BaRD+IySH/20Fg1UhNU64llUjxuKQptuESMHPpk5x1qX5aHuMwunuQx2ZgABjsoAzQMuTn1TcRbzvSo+SQQLj5ZBq0iqZyPMFuuKQd0uhL/AHZ4kx+qPVzFAGuUrYUnyBP6V0zUbzFNotbh+mmGQ/kjUjuPlOY72uOyx/qy/wC1af7LpP8Am54Cdri2ZMesZ2/SRqzC8OJYh2VYv0ar7yhdLFxG1zjJkIx3IcFMjtsSP1rpX5raFXmFk9j/ABAxzPEx/fRqQM9HhBBx6sD/AJBUL7T+CG2vS6r+yudUinHSQfGufM7MPm1Tdzy1NaXwm9xLdZ/FEzSRoqoxLMGywIxuOmNxR7TeeuGT2zwLMZZQdcbRAsquvTL9MEEg4zsTWauSK5OqPK7Lyyvi3D9ShlGGX1G47jfvTnkDmN7G6V1J0nZk3HiDf3T22zkE9D5AmopOISlsRg+/jSGHUr+Enalk4RcHLkAMd8Bgpydh8OwNaLbW32hV2fWHC79J41ljOUcZH+x8iDtTysq9jd3KHkifU0ZjVyQpKCRTg4bGASCNv4c1qorDkp022e4ncUUGivCSZpaKKBDVLuLXwrm6G/7R45xnykjEbY+TQr/iq61WudAIoxc4H7LAkbyhdl8Q/wB3Abp90+dB14Fc4dkP3tx8x1rrI3hXYY/DOgT0DxZKj0yrH8qi8FGyPiU7eW3b5VPXlslzFpOQGAII6qRuGHqDUyJAUZqEsuIThdEkDvKvull0rG2PvhidgfLciunh3b9ZIoR5Ipkb/E2B+lQGXNiGIxXaDLQtpcDfVHIQGH06j61KzFpowYJQmrDBwofY+h2pnJy6rj9rNPJ830j/AAqAKkOGWCQII4wQozjLFuu/U/0oGK8DY/vbq5f01JGD9I1H9a6Dl23+9Hr/AJ2Z/wDuJqWooGVvwiBPghjX5Io/0p1pAr3SGgzvi12OH8cikY4hv4hAxIOBLERo36AnVjfzrQwaq3tI5Z/4hYyRKAZV/aRHYEOm4AJ6ZGVz61H+y7nI38BjmyLqDCygjSW3YB8efukMOxFBesVCc6ITYXQUFiYXAAGSfdPTFTWaCKmJ2ncfIl5EzTZQFwNGCvQjbvuB33rvJcz/AGjIYQuijBQ5K7hhv+LJBrYfbFhXtIkCqGE8jaQAfc8JV6dv2j1jvCD4kkkn4jjfPQkkfoK6NPXXf3VTwfzWEt0+u4lmmfc4Zi3TyBzjbfavMFkij3VHoep/M/8AzetA9lfDVmvGZlysMeo/ObKLk99lkqn3lj9nlktycmJjHnHUKfdP1XSa9U6OqaxHZE77IHjOUdHX7rZH0wa0v2aTB+IR5AKtFKcEA7/s2HXv1rPOPpmPOOjLv89qs/s0vwlzZtnbX4RJH4wyAfmVpk7Wj6EeH0JFEF2UADyAA/pXWkFLXLXCiiigKKKQGgWuF3brIjI4DI4Ksp7hhgj8jXekIoMy4Ndvbztw65YmWMZt5G/t4R0OeniIBg+eM1ceD3Ok6G6Hp6Hy+tRftF5ZF3Crx5S5iYNBMucofI/wHuPl5VAcp8zm6DRTp4F7F+9i+HP8ce++cHIHTttvUjThS5pjwy9Ei7/EMA9gSfLzp7moHrNFeNVRPGeaLS1Gbi5ij2yAzjUQOulRlm6joKCYzRqrPZvalFIB9htbq7yD7yxlEB7As+Nj59qYni/Grnp9lsFOAAf+Yk6bnqV28iBQaeWGM52qA4vzpY22RNdQqw+7qBbb0G9Ut+WjPveXl3dHuocxJjy0RAbVPcH5Nig2gtoIRge9pDMQf4myxNA0f2mROcW8c0nlpt531fL3VAqg8yWV4bv/AIhZWk8DgFpM+EAx23EQfWwYfECDnAra4+FDJyxK+7gZxjHUHHUGn0dqq4wqjtsBQUTlK+nvUSX7ObdXJGWeQNt3VdHwHtqar5bxFVUEliBgsep+dewMUrGgxP20Xw+1Pj4ordF+sjSMcf5Kz/gUGmLP4iT+WwFWX2zMReS6s5Z1C5291I0Ofln/AFqH4bC3hxrGutyFVEH3mYbCulh22j6Qqs132OWGi3mmIwZZcZ81iGkf5i5+tVb2s8N8K+WUD3biPP8AfhwrfmrJ+XzrWOXOFC1tooAc6FALY6t94/U5qB9qnBTcWRZFzJAwmXHUhQQ4HnlCdvMCsuPL/l6vd7mOGE8UgLRSYHQZ7D4TnvXDle9047eFJHKPo6tn/LUg2lgB8WobY6kEdvPzxURwmIxOyzK0asrLlwyDP3QNQGSa23mItEyr8PrUHevVNeH6vDj1/FoXV89Iz+tOc1ylxaKQUtAUUUUBRRRQIwrMueOQhMRNE3gzIcRzAsCR2WQjfrsG7Z8tq041yljDDB6H1xQZbyrzHchHN/EbdrfSslxIUVGOB1H4jk7oCD869XXtbaWTwuH2b3Te9v7ygkYPurjOMZO+DuMd8S/PXJsFwsXieL4cZfZZCCC+jB3O/QjofiNeeHWEUEaxwoI41yQB1GepLHcse5zUiEu+XuKXYEnEr5bRGUD7Pbas4G/Y7vk7/FXbh3KllbMHigDOM/trg+K5z3Cn3FP93NWGG0eZtuvUsxb+uP0zU9w/gyRnUcs2OpxgdegoIe04dI+wXSvckaR9AOtS0HA031nV081/od6lwKXFQOcUKrsoAHoMV7xS0UCYry743OK90mKCpcW9o3DrdSWuUkYHHhxHxHJ8tI6fM4FZhzL7XrmclLXTaR/+YcSSfLoQv0BPTcVrPNfJ9vfoFlGllOpXVVyCdjnIIYH18qr1l7H7Bf3oklI7ZES/LEeD+tBi0F1ak67rVdSFmZmaS4XUrKoVGwM4VgzbYzqx2rV/ZNNw6cL4Ua/aogxOBctoU+6CzyDSGI7A/LvVutPZ5wyMYWygP86eIfzfJqc4dwqG3XTBFHEvlGioNvQCpiZgOxQy5r1RUCBk4RDaJNLa20KylWb3UVS7AEgE7dz596w7mSe51/8A1E+9J7xWSSJ1ONtljdggGcDYGvoe9so5kMcqK6NsyMAyn5g7Gq7N7OeGMcmyhB/hBT9FIpPKY4Yvwjmm6tMfY71Sv/kzusiHboC3vr9COnWrPwX21uGC3sCAfeaEk/UDLD9frVzPsm4T/wDaH/8APc//ANa9Q+ynhSkEWvTfBlnYfVTIQaIWfhHF4bmNZIJFkRgCCpzsfMdj6GiufCOA21rkW0EUOrGfDQLnHTOOv1ooJOiiigQ0ooooCiiigbX4zG+fwmqfyt70ihve909d+/rRRQXXHb0r2KKKBaKKKAooooCiiigKKKKAooooCiiigKKKKAooooEai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COOPTRUST: </a:t>
            </a:r>
            <a:r>
              <a:rPr lang="es-ES" b="1" dirty="0" smtClean="0">
                <a:solidFill>
                  <a:srgbClr val="00B050"/>
                </a:solidFill>
                <a:latin typeface="Verdana" pitchFamily="34" charset="0"/>
              </a:rPr>
              <a:t>Participantes</a:t>
            </a:r>
            <a:endParaRPr lang="es-ES" b="1" dirty="0">
              <a:solidFill>
                <a:srgbClr val="00B050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b="1" dirty="0"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pic>
        <p:nvPicPr>
          <p:cNvPr id="22" name="Picture 4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1656184" cy="22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U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03" y="1899720"/>
            <a:ext cx="2005243" cy="22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almeriport.com/templates/bahaalmeriport/images/fras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49" y="4513932"/>
            <a:ext cx="3311950" cy="13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agriculture.gov.ma/sites/default/files/imagecache/106x67/ormva/ormvam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0641"/>
            <a:ext cx="2156923" cy="13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27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5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COOPTRUST: </a:t>
            </a:r>
            <a:r>
              <a:rPr lang="es-ES" b="1" dirty="0" smtClean="0">
                <a:solidFill>
                  <a:srgbClr val="00B050"/>
                </a:solidFill>
                <a:latin typeface="Verdana" pitchFamily="34" charset="0"/>
              </a:rPr>
              <a:t>Resumen de Resultados</a:t>
            </a:r>
            <a:endParaRPr lang="es-ES" b="1" dirty="0">
              <a:solidFill>
                <a:srgbClr val="00B050"/>
              </a:solidFill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b="1" dirty="0">
              <a:latin typeface="Verdana" pitchFamily="34" charset="0"/>
            </a:endParaRPr>
          </a:p>
          <a:p>
            <a:pPr algn="ctr">
              <a:lnSpc>
                <a:spcPts val="2800"/>
              </a:lnSpc>
            </a:pP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0078232"/>
              </p:ext>
            </p:extLst>
          </p:nvPr>
        </p:nvGraphicFramePr>
        <p:xfrm>
          <a:off x="179512" y="1700808"/>
          <a:ext cx="6247383" cy="4452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1" name="20 Imagen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76" y="2586906"/>
            <a:ext cx="3203848" cy="98407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084168" y="21328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Más información: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7991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23 de octubre de 2014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6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5599" y="1728539"/>
            <a:ext cx="8540730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ESTEREOPARES SPOT 6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 DIGITAL DEL TERRENO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automático con edición manual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outliers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corrección hidrológica y corrección altimétrica de masas de agua.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Georeferenciación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altimétrica con 23 puntos de control obtenidos mediante GPS en modo estático y cálculo en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postproceso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(precisión altimétrica LE90 &lt; 25 cm). Formato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 malla de 8 m. Coordenadas UTM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WGS84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 Z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ortométricas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referidas al geoide EGM-2008 para África.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Número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puntos de control: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Error mínimo	-1.171 m</a:t>
            </a: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Error máximo	0.901 m</a:t>
            </a:r>
          </a:p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Error medio	-0.169 m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Desviación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estándar 	0.527 m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RMSEz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(Root Mean Square Error)  0.553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endParaRPr lang="es-ES" altLang="es-E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4 Imagen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10" y="3717032"/>
            <a:ext cx="4604919" cy="316795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7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8055" y="1759314"/>
            <a:ext cx="854073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ESTEREOPARES SPOT 6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ORTOMOSAICO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Tamaño de pixel terreno 1.5 m. 4 canales espectrales (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RGB+Nir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Precisión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planimétrica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próxima a 1 m. Coordenadas UTM WGS84.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026" name="Picture 2" descr="D:\Users\usuario\AppData\Local\Temp\Spot_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9" y="2915913"/>
            <a:ext cx="7240041" cy="36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5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8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1635" y="1772816"/>
            <a:ext cx="854073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Imágenes WorldView-2.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ORTOMOSAICO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Coordenadas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UTM WGS84.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Producción de mosaicos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ortoimágenes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PANSHARPENED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0.5 m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tamaño pixel terreno y 8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bandas espectrales disponibles de los perímetros irrigados de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Triffa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Zebra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Garet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 Bou 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Areg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3" name="Picture 26" descr="MS_WV-QB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543" y="3501008"/>
            <a:ext cx="7822763" cy="198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  <p:pic>
        <p:nvPicPr>
          <p:cNvPr id="10242" name="Picture 2" descr="WorldView-2 Satellite Sens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902464"/>
            <a:ext cx="1620688" cy="16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89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0" y="-26988"/>
            <a:ext cx="9144000" cy="704851"/>
            <a:chOff x="-36512" y="347768"/>
            <a:chExt cx="9217024" cy="704968"/>
          </a:xfrm>
        </p:grpSpPr>
        <p:pic>
          <p:nvPicPr>
            <p:cNvPr id="15" name="Picture 4" descr="cabece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351" y="347769"/>
              <a:ext cx="601216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http://cms.ual.es/idc/groups/public/@orgob/@gabcomunicacion/documents/imagen/imagenizqcivcontratipo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6512" y="347768"/>
              <a:ext cx="3612221" cy="70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bar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6597650"/>
            <a:ext cx="917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0" y="657701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Almería,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10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junio </a:t>
            </a:r>
            <a:r>
              <a:rPr lang="es-ES" sz="1400" dirty="0">
                <a:latin typeface="Verdana" pitchFamily="34" charset="0"/>
                <a:ea typeface="ＭＳ Ｐゴシック"/>
                <a:cs typeface="ＭＳ Ｐゴシック"/>
              </a:rPr>
              <a:t>de </a:t>
            </a:r>
            <a:r>
              <a:rPr lang="es-ES" sz="1400" dirty="0" smtClean="0">
                <a:latin typeface="Verdana" pitchFamily="34" charset="0"/>
                <a:ea typeface="ＭＳ Ｐゴシック"/>
                <a:cs typeface="ＭＳ Ｐゴシック"/>
              </a:rPr>
              <a:t>2015</a:t>
            </a:r>
            <a:endParaRPr lang="es-ES" sz="1400" dirty="0">
              <a:latin typeface="Verdan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655022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Verdana" pitchFamily="34" charset="0"/>
              </a:rPr>
              <a:t>9</a:t>
            </a:r>
            <a:endParaRPr lang="es-ES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7301" y="1772816"/>
            <a:ext cx="854073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1800" b="1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Ortoimágenes</a:t>
            </a:r>
            <a:r>
              <a:rPr lang="es-ES" sz="1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WorldView-2.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4" name="13 Imagen" descr="GE1_2010_pansharpened_campo_futbol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4004" y="2407240"/>
            <a:ext cx="4829736" cy="3600000"/>
          </a:xfrm>
          <a:prstGeom prst="rect">
            <a:avLst/>
          </a:prstGeom>
        </p:spPr>
      </p:pic>
      <p:pic>
        <p:nvPicPr>
          <p:cNvPr id="17" name="16 Imagen" descr="GE1_2010_pansharpened_campo_futbol_NirRG.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43460" y="2420888"/>
            <a:ext cx="4823362" cy="3600000"/>
          </a:xfrm>
          <a:prstGeom prst="rect">
            <a:avLst/>
          </a:prstGeom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1013673"/>
            <a:ext cx="91440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_tradnl" b="1" dirty="0" smtClean="0">
                <a:latin typeface="Verdana" pitchFamily="34" charset="0"/>
              </a:rPr>
              <a:t>Análisis Territorial: </a:t>
            </a:r>
            <a:r>
              <a:rPr lang="es-ES" sz="2000" b="1" dirty="0" smtClean="0">
                <a:solidFill>
                  <a:srgbClr val="00B050"/>
                </a:solidFill>
                <a:latin typeface="Verdana" pitchFamily="34" charset="0"/>
              </a:rPr>
              <a:t>Adquisición/procesamiento material</a:t>
            </a:r>
            <a:endParaRPr lang="es-ES_tradnl" sz="2000" b="1" dirty="0">
              <a:latin typeface="Verdana" pitchFamily="34" charset="0"/>
            </a:endParaRP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V="1">
            <a:off x="280224" y="1598448"/>
            <a:ext cx="87129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ES"/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92" y="-26988"/>
            <a:ext cx="3624408" cy="11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05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Office\Plantillas\Presentación en blanco.pot</Template>
  <TotalTime>15140</TotalTime>
  <Words>982</Words>
  <Application>Microsoft Office PowerPoint</Application>
  <PresentationFormat>Presentación en pantalla (4:3)</PresentationFormat>
  <Paragraphs>180</Paragraphs>
  <Slides>25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Presentación 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su casa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Santiago</dc:creator>
  <cp:lastModifiedBy>ual</cp:lastModifiedBy>
  <cp:revision>893</cp:revision>
  <dcterms:created xsi:type="dcterms:W3CDTF">1999-02-12T08:14:08Z</dcterms:created>
  <dcterms:modified xsi:type="dcterms:W3CDTF">2015-06-09T20:50:44Z</dcterms:modified>
</cp:coreProperties>
</file>